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7" r:id="rId2"/>
    <p:sldId id="305" r:id="rId3"/>
    <p:sldId id="258" r:id="rId4"/>
    <p:sldId id="259" r:id="rId5"/>
    <p:sldId id="260" r:id="rId6"/>
    <p:sldId id="261" r:id="rId7"/>
    <p:sldId id="262" r:id="rId8"/>
    <p:sldId id="307" r:id="rId9"/>
    <p:sldId id="263" r:id="rId10"/>
    <p:sldId id="264" r:id="rId11"/>
    <p:sldId id="265" r:id="rId12"/>
    <p:sldId id="266" r:id="rId13"/>
    <p:sldId id="267" r:id="rId14"/>
    <p:sldId id="268" r:id="rId15"/>
    <p:sldId id="269" r:id="rId16"/>
    <p:sldId id="270" r:id="rId17"/>
    <p:sldId id="271" r:id="rId18"/>
    <p:sldId id="273" r:id="rId19"/>
    <p:sldId id="274" r:id="rId20"/>
    <p:sldId id="308" r:id="rId21"/>
    <p:sldId id="275" r:id="rId22"/>
    <p:sldId id="276" r:id="rId23"/>
    <p:sldId id="309" r:id="rId24"/>
    <p:sldId id="310" r:id="rId25"/>
    <p:sldId id="311" r:id="rId26"/>
    <p:sldId id="278" r:id="rId27"/>
    <p:sldId id="279" r:id="rId28"/>
    <p:sldId id="313" r:id="rId29"/>
    <p:sldId id="280" r:id="rId30"/>
    <p:sldId id="281" r:id="rId31"/>
    <p:sldId id="282" r:id="rId32"/>
    <p:sldId id="314"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12" r:id="rId53"/>
    <p:sldId id="302" r:id="rId54"/>
    <p:sldId id="30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81" d="100"/>
          <a:sy n="81" d="100"/>
        </p:scale>
        <p:origin x="45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C123DB-A897-4ACF-985B-DC934576F83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481624D-55C5-4B9B-B56A-F566A26A6905}">
      <dgm:prSet/>
      <dgm:spPr/>
      <dgm:t>
        <a:bodyPr/>
        <a:lstStyle/>
        <a:p>
          <a:r>
            <a:rPr lang="en-US"/>
            <a:t>Helps determine which algorithm is more efficient for large inputs</a:t>
          </a:r>
        </a:p>
      </dgm:t>
    </dgm:pt>
    <dgm:pt modelId="{AF06B2A9-8F37-4191-AC9E-04750906D801}" type="parTrans" cxnId="{15097FFD-C424-402C-A3A6-14C46B9B6129}">
      <dgm:prSet/>
      <dgm:spPr/>
      <dgm:t>
        <a:bodyPr/>
        <a:lstStyle/>
        <a:p>
          <a:endParaRPr lang="en-US"/>
        </a:p>
      </dgm:t>
    </dgm:pt>
    <dgm:pt modelId="{021D7FE0-A684-4F22-B5C3-C0DC38F1F45F}" type="sibTrans" cxnId="{15097FFD-C424-402C-A3A6-14C46B9B6129}">
      <dgm:prSet/>
      <dgm:spPr/>
      <dgm:t>
        <a:bodyPr/>
        <a:lstStyle/>
        <a:p>
          <a:endParaRPr lang="en-US"/>
        </a:p>
      </dgm:t>
    </dgm:pt>
    <dgm:pt modelId="{F7C18EDB-48C5-4BA5-B5E7-37D8F029A7F1}">
      <dgm:prSet/>
      <dgm:spPr/>
      <dgm:t>
        <a:bodyPr/>
        <a:lstStyle/>
        <a:p>
          <a:r>
            <a:rPr lang="en-US" dirty="0"/>
            <a:t>Example: </a:t>
          </a:r>
          <a:r>
            <a:rPr lang="en-US" dirty="0" err="1"/>
            <a:t>MergeSort</a:t>
          </a:r>
          <a:r>
            <a:rPr lang="en-US" dirty="0"/>
            <a:t>  vs. </a:t>
          </a:r>
          <a:r>
            <a:rPr lang="en-US" dirty="0" err="1"/>
            <a:t>BubbleSort</a:t>
          </a:r>
          <a:r>
            <a:rPr lang="en-US" dirty="0"/>
            <a:t> </a:t>
          </a:r>
        </a:p>
      </dgm:t>
    </dgm:pt>
    <dgm:pt modelId="{0C2C895E-A69E-4325-8F0A-A6FA9575A409}" type="parTrans" cxnId="{F4BD7C20-2DC7-4FC0-9EC6-319F6F90A0A0}">
      <dgm:prSet/>
      <dgm:spPr/>
      <dgm:t>
        <a:bodyPr/>
        <a:lstStyle/>
        <a:p>
          <a:endParaRPr lang="en-US"/>
        </a:p>
      </dgm:t>
    </dgm:pt>
    <dgm:pt modelId="{C76DAC6C-145E-4FF6-9D99-A378958448D7}" type="sibTrans" cxnId="{F4BD7C20-2DC7-4FC0-9EC6-319F6F90A0A0}">
      <dgm:prSet/>
      <dgm:spPr/>
      <dgm:t>
        <a:bodyPr/>
        <a:lstStyle/>
        <a:p>
          <a:endParaRPr lang="en-US"/>
        </a:p>
      </dgm:t>
    </dgm:pt>
    <dgm:pt modelId="{50A31290-322C-4852-B8FC-E5757EA643F4}" type="pres">
      <dgm:prSet presAssocID="{C2C123DB-A897-4ACF-985B-DC934576F833}" presName="root" presStyleCnt="0">
        <dgm:presLayoutVars>
          <dgm:dir/>
          <dgm:resizeHandles val="exact"/>
        </dgm:presLayoutVars>
      </dgm:prSet>
      <dgm:spPr/>
    </dgm:pt>
    <dgm:pt modelId="{C54476AE-3A1B-4A1A-B078-089887ACD742}" type="pres">
      <dgm:prSet presAssocID="{0481624D-55C5-4B9B-B56A-F566A26A6905}" presName="compNode" presStyleCnt="0"/>
      <dgm:spPr/>
    </dgm:pt>
    <dgm:pt modelId="{0B61D83A-B20D-4F9D-B261-737079087109}" type="pres">
      <dgm:prSet presAssocID="{0481624D-55C5-4B9B-B56A-F566A26A6905}" presName="bgRect" presStyleLbl="bgShp" presStyleIdx="0" presStyleCnt="2"/>
      <dgm:spPr/>
    </dgm:pt>
    <dgm:pt modelId="{4749F8C2-9950-4CBA-B26C-F6602A5FF7CC}" type="pres">
      <dgm:prSet presAssocID="{0481624D-55C5-4B9B-B56A-F566A26A690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CD28A18-5DAA-4219-B64C-CBF42E01A70B}" type="pres">
      <dgm:prSet presAssocID="{0481624D-55C5-4B9B-B56A-F566A26A6905}" presName="spaceRect" presStyleCnt="0"/>
      <dgm:spPr/>
    </dgm:pt>
    <dgm:pt modelId="{C236A2E5-05E7-4ACE-97BA-813E5EF3769D}" type="pres">
      <dgm:prSet presAssocID="{0481624D-55C5-4B9B-B56A-F566A26A6905}" presName="parTx" presStyleLbl="revTx" presStyleIdx="0" presStyleCnt="2">
        <dgm:presLayoutVars>
          <dgm:chMax val="0"/>
          <dgm:chPref val="0"/>
        </dgm:presLayoutVars>
      </dgm:prSet>
      <dgm:spPr/>
    </dgm:pt>
    <dgm:pt modelId="{D0D350A9-586B-40FD-B92E-B7B0092E8A04}" type="pres">
      <dgm:prSet presAssocID="{021D7FE0-A684-4F22-B5C3-C0DC38F1F45F}" presName="sibTrans" presStyleCnt="0"/>
      <dgm:spPr/>
    </dgm:pt>
    <dgm:pt modelId="{E8BD2CF2-2B5C-4B70-AD14-039F84C9D528}" type="pres">
      <dgm:prSet presAssocID="{F7C18EDB-48C5-4BA5-B5E7-37D8F029A7F1}" presName="compNode" presStyleCnt="0"/>
      <dgm:spPr/>
    </dgm:pt>
    <dgm:pt modelId="{E13E792E-06DC-476E-911B-8CCD7F586975}" type="pres">
      <dgm:prSet presAssocID="{F7C18EDB-48C5-4BA5-B5E7-37D8F029A7F1}" presName="bgRect" presStyleLbl="bgShp" presStyleIdx="1" presStyleCnt="2"/>
      <dgm:spPr/>
    </dgm:pt>
    <dgm:pt modelId="{56A44501-509E-4BAE-9120-D3B5FD46F0D6}" type="pres">
      <dgm:prSet presAssocID="{F7C18EDB-48C5-4BA5-B5E7-37D8F029A7F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CFC3998-F0D2-41C0-B414-17B30218BC43}" type="pres">
      <dgm:prSet presAssocID="{F7C18EDB-48C5-4BA5-B5E7-37D8F029A7F1}" presName="spaceRect" presStyleCnt="0"/>
      <dgm:spPr/>
    </dgm:pt>
    <dgm:pt modelId="{B2A65C94-2FF9-47A2-B481-74ECC6EB44F8}" type="pres">
      <dgm:prSet presAssocID="{F7C18EDB-48C5-4BA5-B5E7-37D8F029A7F1}" presName="parTx" presStyleLbl="revTx" presStyleIdx="1" presStyleCnt="2">
        <dgm:presLayoutVars>
          <dgm:chMax val="0"/>
          <dgm:chPref val="0"/>
        </dgm:presLayoutVars>
      </dgm:prSet>
      <dgm:spPr/>
    </dgm:pt>
  </dgm:ptLst>
  <dgm:cxnLst>
    <dgm:cxn modelId="{F4BD7C20-2DC7-4FC0-9EC6-319F6F90A0A0}" srcId="{C2C123DB-A897-4ACF-985B-DC934576F833}" destId="{F7C18EDB-48C5-4BA5-B5E7-37D8F029A7F1}" srcOrd="1" destOrd="0" parTransId="{0C2C895E-A69E-4325-8F0A-A6FA9575A409}" sibTransId="{C76DAC6C-145E-4FF6-9D99-A378958448D7}"/>
    <dgm:cxn modelId="{D6458228-3806-45C7-ADE5-C29769F27466}" type="presOf" srcId="{F7C18EDB-48C5-4BA5-B5E7-37D8F029A7F1}" destId="{B2A65C94-2FF9-47A2-B481-74ECC6EB44F8}" srcOrd="0" destOrd="0" presId="urn:microsoft.com/office/officeart/2018/2/layout/IconVerticalSolidList"/>
    <dgm:cxn modelId="{16DB034A-3E4F-4513-BCD7-17635429B2B5}" type="presOf" srcId="{0481624D-55C5-4B9B-B56A-F566A26A6905}" destId="{C236A2E5-05E7-4ACE-97BA-813E5EF3769D}" srcOrd="0" destOrd="0" presId="urn:microsoft.com/office/officeart/2018/2/layout/IconVerticalSolidList"/>
    <dgm:cxn modelId="{C3B0C95A-2521-4143-BAF3-5987D03EB109}" type="presOf" srcId="{C2C123DB-A897-4ACF-985B-DC934576F833}" destId="{50A31290-322C-4852-B8FC-E5757EA643F4}" srcOrd="0" destOrd="0" presId="urn:microsoft.com/office/officeart/2018/2/layout/IconVerticalSolidList"/>
    <dgm:cxn modelId="{15097FFD-C424-402C-A3A6-14C46B9B6129}" srcId="{C2C123DB-A897-4ACF-985B-DC934576F833}" destId="{0481624D-55C5-4B9B-B56A-F566A26A6905}" srcOrd="0" destOrd="0" parTransId="{AF06B2A9-8F37-4191-AC9E-04750906D801}" sibTransId="{021D7FE0-A684-4F22-B5C3-C0DC38F1F45F}"/>
    <dgm:cxn modelId="{7D39F379-D044-4889-98AE-78FE84D11C28}" type="presParOf" srcId="{50A31290-322C-4852-B8FC-E5757EA643F4}" destId="{C54476AE-3A1B-4A1A-B078-089887ACD742}" srcOrd="0" destOrd="0" presId="urn:microsoft.com/office/officeart/2018/2/layout/IconVerticalSolidList"/>
    <dgm:cxn modelId="{1DF025E7-CF5B-498D-84D8-38E432A3AA95}" type="presParOf" srcId="{C54476AE-3A1B-4A1A-B078-089887ACD742}" destId="{0B61D83A-B20D-4F9D-B261-737079087109}" srcOrd="0" destOrd="0" presId="urn:microsoft.com/office/officeart/2018/2/layout/IconVerticalSolidList"/>
    <dgm:cxn modelId="{4DB76EF6-FFDD-4FB7-AEEE-F29B9F078405}" type="presParOf" srcId="{C54476AE-3A1B-4A1A-B078-089887ACD742}" destId="{4749F8C2-9950-4CBA-B26C-F6602A5FF7CC}" srcOrd="1" destOrd="0" presId="urn:microsoft.com/office/officeart/2018/2/layout/IconVerticalSolidList"/>
    <dgm:cxn modelId="{D010A0FB-F32A-40B2-8C7C-C9A4AE92101C}" type="presParOf" srcId="{C54476AE-3A1B-4A1A-B078-089887ACD742}" destId="{5CD28A18-5DAA-4219-B64C-CBF42E01A70B}" srcOrd="2" destOrd="0" presId="urn:microsoft.com/office/officeart/2018/2/layout/IconVerticalSolidList"/>
    <dgm:cxn modelId="{5D3B6B35-95BC-40F1-9069-982417D4D12D}" type="presParOf" srcId="{C54476AE-3A1B-4A1A-B078-089887ACD742}" destId="{C236A2E5-05E7-4ACE-97BA-813E5EF3769D}" srcOrd="3" destOrd="0" presId="urn:microsoft.com/office/officeart/2018/2/layout/IconVerticalSolidList"/>
    <dgm:cxn modelId="{6F41B2E5-327A-47A0-89D2-C23CFC0C2AED}" type="presParOf" srcId="{50A31290-322C-4852-B8FC-E5757EA643F4}" destId="{D0D350A9-586B-40FD-B92E-B7B0092E8A04}" srcOrd="1" destOrd="0" presId="urn:microsoft.com/office/officeart/2018/2/layout/IconVerticalSolidList"/>
    <dgm:cxn modelId="{41511F1F-4F8C-42DD-8134-5BCD8114B0DA}" type="presParOf" srcId="{50A31290-322C-4852-B8FC-E5757EA643F4}" destId="{E8BD2CF2-2B5C-4B70-AD14-039F84C9D528}" srcOrd="2" destOrd="0" presId="urn:microsoft.com/office/officeart/2018/2/layout/IconVerticalSolidList"/>
    <dgm:cxn modelId="{19BA07E2-907B-434C-A542-A77A15C87E9E}" type="presParOf" srcId="{E8BD2CF2-2B5C-4B70-AD14-039F84C9D528}" destId="{E13E792E-06DC-476E-911B-8CCD7F586975}" srcOrd="0" destOrd="0" presId="urn:microsoft.com/office/officeart/2018/2/layout/IconVerticalSolidList"/>
    <dgm:cxn modelId="{0162EB9B-08A3-4977-A173-E6A6E09A01FC}" type="presParOf" srcId="{E8BD2CF2-2B5C-4B70-AD14-039F84C9D528}" destId="{56A44501-509E-4BAE-9120-D3B5FD46F0D6}" srcOrd="1" destOrd="0" presId="urn:microsoft.com/office/officeart/2018/2/layout/IconVerticalSolidList"/>
    <dgm:cxn modelId="{687AB7AE-0839-4127-B17B-D86A55AD4023}" type="presParOf" srcId="{E8BD2CF2-2B5C-4B70-AD14-039F84C9D528}" destId="{CCFC3998-F0D2-41C0-B414-17B30218BC43}" srcOrd="2" destOrd="0" presId="urn:microsoft.com/office/officeart/2018/2/layout/IconVerticalSolidList"/>
    <dgm:cxn modelId="{8C85B8C6-2AE4-4132-97F9-5EC8D69EC1B3}" type="presParOf" srcId="{E8BD2CF2-2B5C-4B70-AD14-039F84C9D528}" destId="{B2A65C94-2FF9-47A2-B481-74ECC6EB44F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1D83A-B20D-4F9D-B261-737079087109}">
      <dsp:nvSpPr>
        <dsp:cNvPr id="0" name=""/>
        <dsp:cNvSpPr/>
      </dsp:nvSpPr>
      <dsp:spPr>
        <a:xfrm>
          <a:off x="0" y="970649"/>
          <a:ext cx="6879517" cy="17919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49F8C2-9950-4CBA-B26C-F6602A5FF7CC}">
      <dsp:nvSpPr>
        <dsp:cNvPr id="0" name=""/>
        <dsp:cNvSpPr/>
      </dsp:nvSpPr>
      <dsp:spPr>
        <a:xfrm>
          <a:off x="542070" y="1373842"/>
          <a:ext cx="985582" cy="9855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36A2E5-05E7-4ACE-97BA-813E5EF3769D}">
      <dsp:nvSpPr>
        <dsp:cNvPr id="0" name=""/>
        <dsp:cNvSpPr/>
      </dsp:nvSpPr>
      <dsp:spPr>
        <a:xfrm>
          <a:off x="2069724" y="970649"/>
          <a:ext cx="4809792" cy="1791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650" tIns="189650" rIns="189650" bIns="189650" numCol="1" spcCol="1270" anchor="ctr" anchorCtr="0">
          <a:noAutofit/>
        </a:bodyPr>
        <a:lstStyle/>
        <a:p>
          <a:pPr marL="0" lvl="0" indent="0" algn="l" defTabSz="1111250">
            <a:lnSpc>
              <a:spcPct val="90000"/>
            </a:lnSpc>
            <a:spcBef>
              <a:spcPct val="0"/>
            </a:spcBef>
            <a:spcAft>
              <a:spcPct val="35000"/>
            </a:spcAft>
            <a:buNone/>
          </a:pPr>
          <a:r>
            <a:rPr lang="en-US" sz="2500" kern="1200"/>
            <a:t>Helps determine which algorithm is more efficient for large inputs</a:t>
          </a:r>
        </a:p>
      </dsp:txBody>
      <dsp:txXfrm>
        <a:off x="2069724" y="970649"/>
        <a:ext cx="4809792" cy="1791969"/>
      </dsp:txXfrm>
    </dsp:sp>
    <dsp:sp modelId="{E13E792E-06DC-476E-911B-8CCD7F586975}">
      <dsp:nvSpPr>
        <dsp:cNvPr id="0" name=""/>
        <dsp:cNvSpPr/>
      </dsp:nvSpPr>
      <dsp:spPr>
        <a:xfrm>
          <a:off x="0" y="3210611"/>
          <a:ext cx="6879517" cy="179196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A44501-509E-4BAE-9120-D3B5FD46F0D6}">
      <dsp:nvSpPr>
        <dsp:cNvPr id="0" name=""/>
        <dsp:cNvSpPr/>
      </dsp:nvSpPr>
      <dsp:spPr>
        <a:xfrm>
          <a:off x="542070" y="3613804"/>
          <a:ext cx="985582" cy="9855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A65C94-2FF9-47A2-B481-74ECC6EB44F8}">
      <dsp:nvSpPr>
        <dsp:cNvPr id="0" name=""/>
        <dsp:cNvSpPr/>
      </dsp:nvSpPr>
      <dsp:spPr>
        <a:xfrm>
          <a:off x="2069724" y="3210611"/>
          <a:ext cx="4809792" cy="1791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650" tIns="189650" rIns="189650" bIns="189650" numCol="1" spcCol="1270" anchor="ctr" anchorCtr="0">
          <a:noAutofit/>
        </a:bodyPr>
        <a:lstStyle/>
        <a:p>
          <a:pPr marL="0" lvl="0" indent="0" algn="l" defTabSz="1111250">
            <a:lnSpc>
              <a:spcPct val="90000"/>
            </a:lnSpc>
            <a:spcBef>
              <a:spcPct val="0"/>
            </a:spcBef>
            <a:spcAft>
              <a:spcPct val="35000"/>
            </a:spcAft>
            <a:buNone/>
          </a:pPr>
          <a:r>
            <a:rPr lang="en-US" sz="2500" kern="1200" dirty="0"/>
            <a:t>Example: </a:t>
          </a:r>
          <a:r>
            <a:rPr lang="en-US" sz="2500" kern="1200" dirty="0" err="1"/>
            <a:t>MergeSort</a:t>
          </a:r>
          <a:r>
            <a:rPr lang="en-US" sz="2500" kern="1200" dirty="0"/>
            <a:t>  vs. </a:t>
          </a:r>
          <a:r>
            <a:rPr lang="en-US" sz="2500" kern="1200" dirty="0" err="1"/>
            <a:t>BubbleSort</a:t>
          </a:r>
          <a:r>
            <a:rPr lang="en-US" sz="2500" kern="1200" dirty="0"/>
            <a:t> </a:t>
          </a:r>
        </a:p>
      </dsp:txBody>
      <dsp:txXfrm>
        <a:off x="2069724" y="3210611"/>
        <a:ext cx="4809792" cy="179196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059B9E-97DA-4D33-A33B-D4FBF6780504}" type="datetimeFigureOut">
              <a:rPr lang="en-IN" smtClean="0"/>
              <a:t>02-08-2024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5DCE3F-B0D6-480F-BF45-0DF37EDFB273}" type="slidenum">
              <a:rPr lang="en-IN" smtClean="0"/>
              <a:t>‹#›</a:t>
            </a:fld>
            <a:endParaRPr lang="en-IN"/>
          </a:p>
        </p:txBody>
      </p:sp>
    </p:spTree>
    <p:extLst>
      <p:ext uri="{BB962C8B-B14F-4D97-AF65-F5344CB8AC3E}">
        <p14:creationId xmlns:p14="http://schemas.microsoft.com/office/powerpoint/2010/main" val="659747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https://web.stanford.edu/class/archive/cs/cs161/cs161.1236/Sections/Section1/Section1_Solutions.pdf</a:t>
            </a:r>
          </a:p>
        </p:txBody>
      </p:sp>
      <p:sp>
        <p:nvSpPr>
          <p:cNvPr id="4" name="Slide Number Placeholder 3"/>
          <p:cNvSpPr>
            <a:spLocks noGrp="1"/>
          </p:cNvSpPr>
          <p:nvPr>
            <p:ph type="sldNum" sz="quarter" idx="5"/>
          </p:nvPr>
        </p:nvSpPr>
        <p:spPr/>
        <p:txBody>
          <a:bodyPr/>
          <a:lstStyle/>
          <a:p>
            <a:fld id="{E45DCE3F-B0D6-480F-BF45-0DF37EDFB273}" type="slidenum">
              <a:rPr lang="en-IN" smtClean="0"/>
              <a:t>23</a:t>
            </a:fld>
            <a:endParaRPr lang="en-IN"/>
          </a:p>
        </p:txBody>
      </p:sp>
    </p:spTree>
    <p:extLst>
      <p:ext uri="{BB962C8B-B14F-4D97-AF65-F5344CB8AC3E}">
        <p14:creationId xmlns:p14="http://schemas.microsoft.com/office/powerpoint/2010/main" val="3235808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8/2/2024</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07797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8/2/2024</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837489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8/2/2024</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897580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8/2/2024</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788806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8/2/2024</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734785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8/2/2024</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97423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8/2/2024</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611207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8/2/2024</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577252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8/2/2024</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696445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8/2/2024</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34034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8/2/2024</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055862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8/2/2024</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62534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371201FD-B9B8-44FB-827C-2B72B2C61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BED50380-B737-4843-B657-D1F72ECE0E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38A1CE-8855-4800-8759-A56D50C740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0E8BB7-1962-48A1-AE75-138B858ADF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4B998B9-5288-4CE0-B72D-57048D8248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CCB6E9-345A-4FF8-A88D-3E5CF21D42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318E85-96B6-461C-8287-F6CA4968C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6BFD751-AAE9-43DB-8D9F-FBD0019E49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A33B7E8-7994-46BB-A708-1BAEAE9A48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E24BAA5-7F61-4495-857C-97EDFC96FD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16A69CD-5F58-4D4E-8784-EF04768B31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B01CAAA-9CED-4D6E-94EF-252DDFCB7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6C2E15-6DB9-400F-A463-3A74881199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548849A-5ABA-4068-B1B8-6288537730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26C35F-2E6D-487D-B9F7-C4FEC99C2D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C96CD3E-B1D7-4FEB-A4C4-9D2224756E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5504DA9-0960-480F-A0D1-43F798BA50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D211248-4214-4C32-9181-236A505430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C8DA7D9-8888-4AE1-88A9-070E3D39A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5EF6DF4-75E2-40AE-898D-8439C1A1B8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EB5A874-B7FD-462A-B169-E7FDB5AA6C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40B800-A1C4-40CF-B676-3714D7BC62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9DC799A-8E1B-473C-8A5C-61A7E6E17B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241FE59-669C-46CE-BD6B-BCC0E38E39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38A03C7-4888-469E-B83E-68A5A252FB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949D6E2-575B-4B3B-9200-F89FF6263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192BECB-21C3-4E10-BA4A-1A40B32FE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399FED6-669D-4F33-B077-DCABEE44C4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F0A4E8B-1AAA-4226-98A8-D787BCF2A2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9842F70-1987-4D9B-A998-AB1CA140FB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2A5A85E-17B3-4952-B61F-2F5B41D63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1FC6E2-FA10-41E8-AD12-66A1CF9831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91078" y="3956389"/>
            <a:ext cx="6391422" cy="2438354"/>
          </a:xfrm>
        </p:spPr>
        <p:txBody>
          <a:bodyPr anchor="t">
            <a:normAutofit/>
          </a:bodyPr>
          <a:lstStyle/>
          <a:p>
            <a:pPr>
              <a:lnSpc>
                <a:spcPct val="90000"/>
              </a:lnSpc>
            </a:pPr>
            <a:r>
              <a:rPr lang="en-US" dirty="0"/>
              <a:t>1. Introduction to Limits and Behaviour of Logic</a:t>
            </a:r>
          </a:p>
        </p:txBody>
      </p:sp>
      <p:pic>
        <p:nvPicPr>
          <p:cNvPr id="3" name="Picture 2">
            <a:extLst>
              <a:ext uri="{FF2B5EF4-FFF2-40B4-BE49-F238E27FC236}">
                <a16:creationId xmlns:a16="http://schemas.microsoft.com/office/drawing/2014/main" id="{B81A8C7C-96EF-247B-A922-A3B61840B0C3}"/>
              </a:ext>
            </a:extLst>
          </p:cNvPr>
          <p:cNvPicPr>
            <a:picLocks noChangeAspect="1"/>
          </p:cNvPicPr>
          <p:nvPr/>
        </p:nvPicPr>
        <p:blipFill>
          <a:blip r:embed="rId2"/>
          <a:srcRect t="35807" r="-5" b="14948"/>
          <a:stretch/>
        </p:blipFill>
        <p:spPr>
          <a:xfrm>
            <a:off x="-6214" y="10"/>
            <a:ext cx="12214825" cy="3383374"/>
          </a:xfrm>
          <a:custGeom>
            <a:avLst/>
            <a:gdLst/>
            <a:ahLst/>
            <a:cxnLst/>
            <a:rect l="l" t="t" r="r" b="b"/>
            <a:pathLst>
              <a:path w="12214825" h="3383384">
                <a:moveTo>
                  <a:pt x="12213819" y="0"/>
                </a:moveTo>
                <a:cubicBezTo>
                  <a:pt x="12213819" y="29107"/>
                  <a:pt x="12214067" y="89770"/>
                  <a:pt x="12214502" y="174101"/>
                </a:cubicBezTo>
                <a:lnTo>
                  <a:pt x="12214825" y="234681"/>
                </a:lnTo>
                <a:lnTo>
                  <a:pt x="12214825" y="2718323"/>
                </a:lnTo>
                <a:lnTo>
                  <a:pt x="11377417" y="2725712"/>
                </a:lnTo>
                <a:cubicBezTo>
                  <a:pt x="7318291" y="2799276"/>
                  <a:pt x="6189525" y="3387660"/>
                  <a:pt x="3246747" y="3383361"/>
                </a:cubicBezTo>
                <a:cubicBezTo>
                  <a:pt x="2493396" y="3382260"/>
                  <a:pt x="1619330" y="3339570"/>
                  <a:pt x="544071" y="3235389"/>
                </a:cubicBezTo>
                <a:lnTo>
                  <a:pt x="19466" y="3181198"/>
                </a:lnTo>
                <a:cubicBezTo>
                  <a:pt x="22117" y="2650999"/>
                  <a:pt x="12840" y="2122787"/>
                  <a:pt x="3563" y="1594575"/>
                </a:cubicBezTo>
                <a:lnTo>
                  <a:pt x="0" y="1239098"/>
                </a:lnTo>
                <a:lnTo>
                  <a:pt x="0" y="7944"/>
                </a:lnTo>
                <a:close/>
              </a:path>
            </a:pathLst>
          </a:custGeom>
        </p:spPr>
      </p:pic>
      <p:sp>
        <p:nvSpPr>
          <p:cNvPr id="44" name="Right Triangle 43">
            <a:extLst>
              <a:ext uri="{FF2B5EF4-FFF2-40B4-BE49-F238E27FC236}">
                <a16:creationId xmlns:a16="http://schemas.microsoft.com/office/drawing/2014/main" id="{27D6616B-CA16-4E7A-AD49-69268088A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2" y="4239706"/>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97253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52625" y="642937"/>
            <a:ext cx="8286750" cy="535781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52625" y="642938"/>
            <a:ext cx="8286750" cy="492918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24063" y="571501"/>
            <a:ext cx="7286625" cy="464343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95501" y="571501"/>
            <a:ext cx="7786687" cy="435768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52625" y="571500"/>
            <a:ext cx="8286750" cy="54292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24062" y="642937"/>
            <a:ext cx="7715250" cy="450056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52625" y="571501"/>
            <a:ext cx="8286750" cy="55721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24062" y="642937"/>
            <a:ext cx="7143750" cy="478631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87D111-0A9D-421B-84EB-FC5811C3A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CEC7A2BB-E03E-436B-ABA5-3EBC8FB406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A6DC0849-A033-4B02-97FE-B41AD9A866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3ADCA7D-864A-49AD-B820-102F220EA7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57E947-1347-4EB3-89EB-DF85D94E26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B5FAB9-675C-4906-A39C-BCFD689294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524971-DA3C-4B74-A99D-95CECD50C9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DBDB683-BC6A-4522-82A5-C7457201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41560A9-0B55-472F-8261-6951E27C52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D874A14-7926-47E8-947C-904C98B0E0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E5598F-2EAC-49C0-B77B-95438A8EDD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8993AC-196C-48AC-BCE3-3E71814D91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517F3CA-CF3E-4CD8-B001-2BDF09D767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237402-E5C4-470B-955F-F3A8867765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315EAA5-98ED-4276-880E-4E3789CEAA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7F94794-653E-45B6-811B-8081788A0E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2DE38F-FC85-4274-8C84-8E75162E6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4AF14C3-798E-4C02-A6B4-165D003D72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3D4C15-2F93-446B-AF2D-82072EC01A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09026E7-4EC6-47AE-A989-318A5CA6BA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DEDA5A-47AA-4ED0-897C-C0B1873B6F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061821F-242E-4E40-B305-9048634C0F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734AE8-EEDD-4DCB-9723-087DC2ECC6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DB511B-1563-4336-AFBB-D561A7C0B4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CEC4A9-4067-4D92-A28E-EE8152717C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B783B25-A3A3-45C4-B04C-A116442505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31178CD-3DE0-4C42-811C-7BC881FBF6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26C508-8BE5-4ACF-A219-09B5D995BF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58DEC2-3409-477A-84B4-A5D297FB01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E3E226-6EDA-4FC4-B670-9590DD5CE7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BC874A8-EE7F-4F92-AAEA-40B18D939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3D647B-0C43-4C02-9BD2-A01859FD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6DE01B-DD35-4B52-A72E-57E60E2263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84225" y="746840"/>
            <a:ext cx="5402454" cy="2510445"/>
          </a:xfrm>
        </p:spPr>
        <p:txBody>
          <a:bodyPr>
            <a:normAutofit fontScale="90000"/>
          </a:bodyPr>
          <a:lstStyle/>
          <a:p>
            <a:r>
              <a:rPr lang="en-US" dirty="0"/>
              <a:t>1.2 Limits of Algorithms / Logic</a:t>
            </a:r>
          </a:p>
        </p:txBody>
      </p:sp>
      <p:sp>
        <p:nvSpPr>
          <p:cNvPr id="44" name="Right Triangle 43">
            <a:extLst>
              <a:ext uri="{FF2B5EF4-FFF2-40B4-BE49-F238E27FC236}">
                <a16:creationId xmlns:a16="http://schemas.microsoft.com/office/drawing/2014/main" id="{218D3B53-4071-48E8-9CB1-4566DAFA0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2" y="2600449"/>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The number one painted on a blue wall">
            <a:extLst>
              <a:ext uri="{FF2B5EF4-FFF2-40B4-BE49-F238E27FC236}">
                <a16:creationId xmlns:a16="http://schemas.microsoft.com/office/drawing/2014/main" id="{3FD65F40-FD7D-F401-EA1D-49F968FF5117}"/>
              </a:ext>
            </a:extLst>
          </p:cNvPr>
          <p:cNvPicPr>
            <a:picLocks noChangeAspect="1"/>
          </p:cNvPicPr>
          <p:nvPr/>
        </p:nvPicPr>
        <p:blipFill>
          <a:blip r:embed="rId2"/>
          <a:srcRect r="40121" b="-5"/>
          <a:stretch/>
        </p:blipFill>
        <p:spPr>
          <a:xfrm>
            <a:off x="6062050" y="-1554"/>
            <a:ext cx="6120571"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3385499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706239" y="306836"/>
            <a:ext cx="4927425" cy="1158946"/>
          </a:xfrm>
        </p:spPr>
        <p:txBody>
          <a:bodyPr>
            <a:normAutofit/>
          </a:bodyPr>
          <a:lstStyle/>
          <a:p>
            <a:pPr>
              <a:lnSpc>
                <a:spcPct val="90000"/>
              </a:lnSpc>
            </a:pPr>
            <a:r>
              <a:rPr lang="en-US" sz="3600" dirty="0"/>
              <a:t>Computational Limits and Constraints</a:t>
            </a:r>
          </a:p>
        </p:txBody>
      </p:sp>
      <p:sp>
        <p:nvSpPr>
          <p:cNvPr id="45" name="Right Triangle 4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p:cNvSpPr>
            <a:spLocks noGrp="1"/>
          </p:cNvSpPr>
          <p:nvPr>
            <p:ph idx="1"/>
          </p:nvPr>
        </p:nvSpPr>
        <p:spPr>
          <a:xfrm>
            <a:off x="450927" y="1465781"/>
            <a:ext cx="7966008" cy="5048783"/>
          </a:xfrm>
        </p:spPr>
        <p:txBody>
          <a:bodyPr>
            <a:normAutofit/>
          </a:bodyPr>
          <a:lstStyle/>
          <a:p>
            <a:pPr lvl="0" algn="just">
              <a:lnSpc>
                <a:spcPct val="100000"/>
              </a:lnSpc>
            </a:pPr>
            <a:r>
              <a:rPr lang="en-US" sz="2400" dirty="0"/>
              <a:t>Theoretical limits: Concepts like Turing machines, the Halting Problem, and undecidability illustrate that some problems cannot be solved by any algorithm</a:t>
            </a:r>
          </a:p>
          <a:p>
            <a:pPr lvl="0" algn="just">
              <a:lnSpc>
                <a:spcPct val="100000"/>
              </a:lnSpc>
            </a:pPr>
            <a:r>
              <a:rPr lang="en-US" sz="2400" dirty="0"/>
              <a:t>Practical limits: Hardware constraints and real-world applicability</a:t>
            </a:r>
          </a:p>
          <a:p>
            <a:pPr lvl="0" algn="just">
              <a:lnSpc>
                <a:spcPct val="100000"/>
              </a:lnSpc>
            </a:pPr>
            <a:r>
              <a:rPr lang="en-US" sz="2400" dirty="0"/>
              <a:t>The Halting Problem: Determining if a given program will halt or run forever is undecidable</a:t>
            </a:r>
          </a:p>
          <a:p>
            <a:pPr lvl="0" algn="just">
              <a:lnSpc>
                <a:spcPct val="100000"/>
              </a:lnSpc>
            </a:pPr>
            <a:r>
              <a:rPr lang="en-US" sz="2400" dirty="0"/>
              <a:t>P vs. NP Problem: Whether every problem whose solution can be verified quickly can also be solved quickly</a:t>
            </a:r>
          </a:p>
        </p:txBody>
      </p:sp>
      <p:pic>
        <p:nvPicPr>
          <p:cNvPr id="6" name="Picture 5" descr="Circuit board background">
            <a:extLst>
              <a:ext uri="{FF2B5EF4-FFF2-40B4-BE49-F238E27FC236}">
                <a16:creationId xmlns:a16="http://schemas.microsoft.com/office/drawing/2014/main" id="{FD971F10-A226-F93F-AA70-31F5B59F7963}"/>
              </a:ext>
            </a:extLst>
          </p:cNvPr>
          <p:cNvPicPr>
            <a:picLocks noChangeAspect="1"/>
          </p:cNvPicPr>
          <p:nvPr/>
        </p:nvPicPr>
        <p:blipFill>
          <a:blip r:embed="rId2"/>
          <a:srcRect l="7495" r="35420" b="5"/>
          <a:stretch/>
        </p:blipFill>
        <p:spPr>
          <a:xfrm>
            <a:off x="8467725" y="1"/>
            <a:ext cx="3740888"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1068064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rotWithShape="1">
          <a:blip r:embed="rId2" cstate="print"/>
          <a:srcRect t="13650"/>
          <a:stretch/>
        </p:blipFill>
        <p:spPr>
          <a:xfrm>
            <a:off x="1952625" y="1381601"/>
            <a:ext cx="8161734" cy="4672726"/>
          </a:xfrm>
          <a:prstGeom prst="rect">
            <a:avLst/>
          </a:prstGeom>
        </p:spPr>
      </p:pic>
      <p:sp>
        <p:nvSpPr>
          <p:cNvPr id="4" name="TextBox 3">
            <a:extLst>
              <a:ext uri="{FF2B5EF4-FFF2-40B4-BE49-F238E27FC236}">
                <a16:creationId xmlns:a16="http://schemas.microsoft.com/office/drawing/2014/main" id="{69CED5D7-EE71-4592-24B7-C8405E9EC09E}"/>
              </a:ext>
            </a:extLst>
          </p:cNvPr>
          <p:cNvSpPr txBox="1"/>
          <p:nvPr/>
        </p:nvSpPr>
        <p:spPr>
          <a:xfrm>
            <a:off x="1952625" y="273605"/>
            <a:ext cx="6117770" cy="1107996"/>
          </a:xfrm>
          <a:prstGeom prst="rect">
            <a:avLst/>
          </a:prstGeom>
          <a:noFill/>
        </p:spPr>
        <p:txBody>
          <a:bodyPr wrap="square">
            <a:spAutoFit/>
          </a:bodyPr>
          <a:lstStyle/>
          <a:p>
            <a:r>
              <a:rPr lang="en-US" sz="6600" b="1" dirty="0"/>
              <a:t>1.1 Logic</a:t>
            </a:r>
            <a:endParaRPr lang="en-IN"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180417-09E3-A3D8-DE1B-FAE169488910}"/>
              </a:ext>
            </a:extLst>
          </p:cNvPr>
          <p:cNvSpPr txBox="1"/>
          <p:nvPr/>
        </p:nvSpPr>
        <p:spPr>
          <a:xfrm>
            <a:off x="970498" y="1671811"/>
            <a:ext cx="9598395" cy="3046988"/>
          </a:xfrm>
          <a:prstGeom prst="rect">
            <a:avLst/>
          </a:prstGeom>
          <a:noFill/>
        </p:spPr>
        <p:txBody>
          <a:bodyPr wrap="square">
            <a:spAutoFit/>
          </a:bodyPr>
          <a:lstStyle/>
          <a:p>
            <a:pPr marL="457200" indent="-457200">
              <a:buFont typeface="Arial" panose="020B0604020202020204" pitchFamily="34" charset="0"/>
              <a:buChar char="•"/>
            </a:pPr>
            <a:r>
              <a:rPr lang="en-US" sz="3200" dirty="0"/>
              <a:t>How much energy can you put in a chip without melting it? </a:t>
            </a:r>
          </a:p>
          <a:p>
            <a:pPr marL="457200" indent="-457200">
              <a:buFont typeface="Arial" panose="020B0604020202020204" pitchFamily="34" charset="0"/>
              <a:buChar char="•"/>
            </a:pPr>
            <a:r>
              <a:rPr lang="en-US" sz="3200" dirty="0"/>
              <a:t>How fast can you flip a bit in your silicon memory? </a:t>
            </a:r>
          </a:p>
          <a:p>
            <a:pPr marL="457200" indent="-457200">
              <a:buFont typeface="Arial" panose="020B0604020202020204" pitchFamily="34" charset="0"/>
              <a:buChar char="•"/>
            </a:pPr>
            <a:r>
              <a:rPr lang="en-US" sz="3200" dirty="0"/>
              <a:t>How big can you make your computer and still fit it in a room?</a:t>
            </a:r>
            <a:endParaRPr lang="en-IN" sz="3200" dirty="0"/>
          </a:p>
        </p:txBody>
      </p:sp>
      <p:sp>
        <p:nvSpPr>
          <p:cNvPr id="5" name="TextBox 4">
            <a:extLst>
              <a:ext uri="{FF2B5EF4-FFF2-40B4-BE49-F238E27FC236}">
                <a16:creationId xmlns:a16="http://schemas.microsoft.com/office/drawing/2014/main" id="{7B58CDAE-8BB1-6BC0-FFE8-A9DA549B3A96}"/>
              </a:ext>
            </a:extLst>
          </p:cNvPr>
          <p:cNvSpPr txBox="1"/>
          <p:nvPr/>
        </p:nvSpPr>
        <p:spPr>
          <a:xfrm>
            <a:off x="2293012" y="793303"/>
            <a:ext cx="6111894" cy="646331"/>
          </a:xfrm>
          <a:prstGeom prst="rect">
            <a:avLst/>
          </a:prstGeom>
          <a:noFill/>
        </p:spPr>
        <p:txBody>
          <a:bodyPr wrap="square">
            <a:spAutoFit/>
          </a:bodyPr>
          <a:lstStyle/>
          <a:p>
            <a:r>
              <a:rPr lang="en-US" sz="3600" b="1" dirty="0"/>
              <a:t>Hardware constraints</a:t>
            </a:r>
            <a:endParaRPr lang="en-IN" sz="3600" b="1" dirty="0"/>
          </a:p>
        </p:txBody>
      </p:sp>
    </p:spTree>
    <p:extLst>
      <p:ext uri="{BB962C8B-B14F-4D97-AF65-F5344CB8AC3E}">
        <p14:creationId xmlns:p14="http://schemas.microsoft.com/office/powerpoint/2010/main" val="729100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91079" y="192551"/>
            <a:ext cx="4927425" cy="1938525"/>
          </a:xfrm>
        </p:spPr>
        <p:txBody>
          <a:bodyPr>
            <a:normAutofit/>
          </a:bodyPr>
          <a:lstStyle/>
          <a:p>
            <a:pPr>
              <a:lnSpc>
                <a:spcPct val="90000"/>
              </a:lnSpc>
            </a:pPr>
            <a:r>
              <a:rPr lang="en-US" dirty="0"/>
              <a:t>1.3 Behaviour of Logic in Algorithms</a:t>
            </a:r>
          </a:p>
        </p:txBody>
      </p:sp>
      <p:sp>
        <p:nvSpPr>
          <p:cNvPr id="45" name="Right Triangle 4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descr="Tangled multi-coloured wire">
            <a:extLst>
              <a:ext uri="{FF2B5EF4-FFF2-40B4-BE49-F238E27FC236}">
                <a16:creationId xmlns:a16="http://schemas.microsoft.com/office/drawing/2014/main" id="{56B308C9-0026-024B-7B5A-E776FA05BF90}"/>
              </a:ext>
            </a:extLst>
          </p:cNvPr>
          <p:cNvPicPr>
            <a:picLocks noChangeAspect="1"/>
          </p:cNvPicPr>
          <p:nvPr/>
        </p:nvPicPr>
        <p:blipFill>
          <a:blip r:embed="rId2"/>
          <a:srcRect l="21692" r="20927" b="2"/>
          <a:stretch/>
        </p:blipFill>
        <p:spPr>
          <a:xfrm>
            <a:off x="8591549" y="1"/>
            <a:ext cx="3617063"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
        <p:nvSpPr>
          <p:cNvPr id="3" name="Content Placeholder"/>
          <p:cNvSpPr>
            <a:spLocks noGrp="1"/>
          </p:cNvSpPr>
          <p:nvPr>
            <p:ph idx="1"/>
          </p:nvPr>
        </p:nvSpPr>
        <p:spPr>
          <a:xfrm>
            <a:off x="290516" y="2302791"/>
            <a:ext cx="8749393" cy="4211769"/>
          </a:xfrm>
        </p:spPr>
        <p:txBody>
          <a:bodyPr>
            <a:normAutofit/>
          </a:bodyPr>
          <a:lstStyle/>
          <a:p>
            <a:pPr marL="0" lvl="0" indent="0">
              <a:lnSpc>
                <a:spcPct val="100000"/>
              </a:lnSpc>
              <a:buNone/>
            </a:pPr>
            <a:r>
              <a:rPr lang="en-US" sz="2400" dirty="0"/>
              <a:t>Algorithms use logical constructs to make decisions and control flow</a:t>
            </a:r>
          </a:p>
          <a:p>
            <a:pPr lvl="0">
              <a:lnSpc>
                <a:spcPct val="100000"/>
              </a:lnSpc>
            </a:pPr>
            <a:r>
              <a:rPr lang="en-US" sz="2400" b="1" dirty="0"/>
              <a:t>Common constructs</a:t>
            </a:r>
            <a:r>
              <a:rPr lang="en-US" sz="2400" dirty="0"/>
              <a:t>: conditional statements , loops , and recursion</a:t>
            </a:r>
          </a:p>
          <a:p>
            <a:pPr lvl="1">
              <a:lnSpc>
                <a:spcPct val="100000"/>
              </a:lnSpc>
            </a:pPr>
            <a:r>
              <a:rPr lang="en-US" sz="2200" dirty="0"/>
              <a:t>Conditionals: Affect the number of operations based on input conditions</a:t>
            </a:r>
          </a:p>
          <a:p>
            <a:pPr lvl="1">
              <a:lnSpc>
                <a:spcPct val="100000"/>
              </a:lnSpc>
            </a:pPr>
            <a:r>
              <a:rPr lang="en-US" sz="2200" dirty="0"/>
              <a:t>Loops: Can significantly impact performance, especially nested loops</a:t>
            </a:r>
          </a:p>
          <a:p>
            <a:pPr lvl="1">
              <a:lnSpc>
                <a:spcPct val="100000"/>
              </a:lnSpc>
            </a:pPr>
            <a:r>
              <a:rPr lang="en-US" sz="2200" dirty="0"/>
              <a:t>Recursion: Can lead to elegant solutions but may also cause stack overflow if not managed properly</a:t>
            </a:r>
          </a:p>
        </p:txBody>
      </p:sp>
    </p:spTree>
    <p:extLst>
      <p:ext uri="{BB962C8B-B14F-4D97-AF65-F5344CB8AC3E}">
        <p14:creationId xmlns:p14="http://schemas.microsoft.com/office/powerpoint/2010/main" val="4188243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87D111-0A9D-421B-84EB-FC5811C3A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CEC7A2BB-E03E-436B-ABA5-3EBC8FB406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A6DC0849-A033-4B02-97FE-B41AD9A866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3ADCA7D-864A-49AD-B820-102F220EA7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57E947-1347-4EB3-89EB-DF85D94E26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B5FAB9-675C-4906-A39C-BCFD689294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524971-DA3C-4B74-A99D-95CECD50C9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DBDB683-BC6A-4522-82A5-C7457201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41560A9-0B55-472F-8261-6951E27C52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D874A14-7926-47E8-947C-904C98B0E0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E5598F-2EAC-49C0-B77B-95438A8EDD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8993AC-196C-48AC-BCE3-3E71814D91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517F3CA-CF3E-4CD8-B001-2BDF09D767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237402-E5C4-470B-955F-F3A8867765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315EAA5-98ED-4276-880E-4E3789CEAA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7F94794-653E-45B6-811B-8081788A0E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2DE38F-FC85-4274-8C84-8E75162E6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4AF14C3-798E-4C02-A6B4-165D003D72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3D4C15-2F93-446B-AF2D-82072EC01A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09026E7-4EC6-47AE-A989-318A5CA6BA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DEDA5A-47AA-4ED0-897C-C0B1873B6F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061821F-242E-4E40-B305-9048634C0F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734AE8-EEDD-4DCB-9723-087DC2ECC6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DB511B-1563-4336-AFBB-D561A7C0B4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CEC4A9-4067-4D92-A28E-EE8152717C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B783B25-A3A3-45C4-B04C-A116442505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31178CD-3DE0-4C42-811C-7BC881FBF6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26C508-8BE5-4ACF-A219-09B5D995BF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58DEC2-3409-477A-84B4-A5D297FB01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E3E226-6EDA-4FC4-B670-9590DD5CE7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BC874A8-EE7F-4F92-AAEA-40B18D939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3D647B-0C43-4C02-9BD2-A01859FD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6DE01B-DD35-4B52-A72E-57E60E2263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84225" y="746840"/>
            <a:ext cx="5402454" cy="2510445"/>
          </a:xfrm>
        </p:spPr>
        <p:txBody>
          <a:bodyPr>
            <a:normAutofit/>
          </a:bodyPr>
          <a:lstStyle/>
          <a:p>
            <a:r>
              <a:rPr lang="en-US" sz="5000" dirty="0"/>
              <a:t>2. Understanding Taxonomy in Worst Case</a:t>
            </a:r>
          </a:p>
        </p:txBody>
      </p:sp>
      <p:sp>
        <p:nvSpPr>
          <p:cNvPr id="44" name="Right Triangle 43">
            <a:extLst>
              <a:ext uri="{FF2B5EF4-FFF2-40B4-BE49-F238E27FC236}">
                <a16:creationId xmlns:a16="http://schemas.microsoft.com/office/drawing/2014/main" id="{218D3B53-4071-48E8-9CB1-4566DAFA0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2" y="2600449"/>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1115D3BE-EE8D-B64C-3934-9E2696C67DE5}"/>
              </a:ext>
            </a:extLst>
          </p:cNvPr>
          <p:cNvPicPr>
            <a:picLocks noChangeAspect="1"/>
          </p:cNvPicPr>
          <p:nvPr/>
        </p:nvPicPr>
        <p:blipFill>
          <a:blip r:embed="rId2"/>
          <a:srcRect l="35459" r="7" b="7"/>
          <a:stretch/>
        </p:blipFill>
        <p:spPr>
          <a:xfrm>
            <a:off x="6062050" y="-1554"/>
            <a:ext cx="6120571"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502155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F2F82-5663-D0F7-4237-14CD402F96D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C6EAAB4-D74A-36FC-2B40-E707085A95D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D829F23-FE5F-816D-8191-F2DDAC50E37E}"/>
              </a:ext>
            </a:extLst>
          </p:cNvPr>
          <p:cNvPicPr>
            <a:picLocks noChangeAspect="1"/>
          </p:cNvPicPr>
          <p:nvPr/>
        </p:nvPicPr>
        <p:blipFill>
          <a:blip r:embed="rId3"/>
          <a:stretch>
            <a:fillRect/>
          </a:stretch>
        </p:blipFill>
        <p:spPr>
          <a:xfrm>
            <a:off x="698682" y="0"/>
            <a:ext cx="10794636" cy="6858000"/>
          </a:xfrm>
          <a:prstGeom prst="rect">
            <a:avLst/>
          </a:prstGeom>
        </p:spPr>
      </p:pic>
    </p:spTree>
    <p:extLst>
      <p:ext uri="{BB962C8B-B14F-4D97-AF65-F5344CB8AC3E}">
        <p14:creationId xmlns:p14="http://schemas.microsoft.com/office/powerpoint/2010/main" val="2684964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C6D74-6B05-11D2-9E4C-D35B05E6FBA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4E08B7D-49AF-0B30-4044-5C02F8F9D8B0}"/>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AD58B9CD-05E1-5F0D-915B-BF5DF2D8177B}"/>
              </a:ext>
            </a:extLst>
          </p:cNvPr>
          <p:cNvPicPr>
            <a:picLocks noChangeAspect="1"/>
          </p:cNvPicPr>
          <p:nvPr/>
        </p:nvPicPr>
        <p:blipFill>
          <a:blip r:embed="rId2"/>
          <a:stretch>
            <a:fillRect/>
          </a:stretch>
        </p:blipFill>
        <p:spPr>
          <a:xfrm>
            <a:off x="1175921" y="2693262"/>
            <a:ext cx="9624195" cy="3501061"/>
          </a:xfrm>
          <a:prstGeom prst="rect">
            <a:avLst/>
          </a:prstGeom>
        </p:spPr>
      </p:pic>
    </p:spTree>
    <p:extLst>
      <p:ext uri="{BB962C8B-B14F-4D97-AF65-F5344CB8AC3E}">
        <p14:creationId xmlns:p14="http://schemas.microsoft.com/office/powerpoint/2010/main" val="4172133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2ADAA-2E72-2E34-34B0-42021ED2B53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8E8C1F3-A178-4F68-9B54-3A148FCEAEB2}"/>
              </a:ext>
            </a:extLst>
          </p:cNvPr>
          <p:cNvSpPr>
            <a:spLocks noGrp="1"/>
          </p:cNvSpPr>
          <p:nvPr>
            <p:ph idx="1"/>
          </p:nvPr>
        </p:nvSpPr>
        <p:spPr/>
        <p:txBody>
          <a:bodyPr/>
          <a:lstStyle/>
          <a:p>
            <a:endParaRPr lang="en-IN"/>
          </a:p>
        </p:txBody>
      </p:sp>
      <p:pic>
        <p:nvPicPr>
          <p:cNvPr id="2050" name="Picture 2" descr="Big o notation graph - FenellaIylah">
            <a:extLst>
              <a:ext uri="{FF2B5EF4-FFF2-40B4-BE49-F238E27FC236}">
                <a16:creationId xmlns:a16="http://schemas.microsoft.com/office/drawing/2014/main" id="{E651B787-1982-C9AC-A142-0F7DCAEB7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119" y="2281472"/>
            <a:ext cx="6253316" cy="4464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898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87D111-0A9D-421B-84EB-FC5811C3A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CEC7A2BB-E03E-436B-ABA5-3EBC8FB406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A6DC0849-A033-4B02-97FE-B41AD9A866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3ADCA7D-864A-49AD-B820-102F220EA7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57E947-1347-4EB3-89EB-DF85D94E26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B5FAB9-675C-4906-A39C-BCFD689294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524971-DA3C-4B74-A99D-95CECD50C9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DBDB683-BC6A-4522-82A5-C7457201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41560A9-0B55-472F-8261-6951E27C52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D874A14-7926-47E8-947C-904C98B0E0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E5598F-2EAC-49C0-B77B-95438A8EDD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8993AC-196C-48AC-BCE3-3E71814D91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517F3CA-CF3E-4CD8-B001-2BDF09D767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237402-E5C4-470B-955F-F3A8867765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315EAA5-98ED-4276-880E-4E3789CEAA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7F94794-653E-45B6-811B-8081788A0E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2DE38F-FC85-4274-8C84-8E75162E6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4AF14C3-798E-4C02-A6B4-165D003D72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3D4C15-2F93-446B-AF2D-82072EC01A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09026E7-4EC6-47AE-A989-318A5CA6BA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DEDA5A-47AA-4ED0-897C-C0B1873B6F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061821F-242E-4E40-B305-9048634C0F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734AE8-EEDD-4DCB-9723-087DC2ECC6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DB511B-1563-4336-AFBB-D561A7C0B4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CEC4A9-4067-4D92-A28E-EE8152717C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B783B25-A3A3-45C4-B04C-A116442505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31178CD-3DE0-4C42-811C-7BC881FBF6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26C508-8BE5-4ACF-A219-09B5D995BF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58DEC2-3409-477A-84B4-A5D297FB01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E3E226-6EDA-4FC4-B670-9590DD5CE7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BC874A8-EE7F-4F92-AAEA-40B18D939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3D647B-0C43-4C02-9BD2-A01859FD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6DE01B-DD35-4B52-A72E-57E60E2263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84225" y="746840"/>
            <a:ext cx="5402454" cy="2510445"/>
          </a:xfrm>
        </p:spPr>
        <p:txBody>
          <a:bodyPr>
            <a:normAutofit/>
          </a:bodyPr>
          <a:lstStyle/>
          <a:p>
            <a:r>
              <a:rPr lang="en-US" dirty="0"/>
              <a:t>2.1 Worst-Case Analysis</a:t>
            </a:r>
          </a:p>
        </p:txBody>
      </p:sp>
      <p:sp>
        <p:nvSpPr>
          <p:cNvPr id="44" name="Right Triangle 43">
            <a:extLst>
              <a:ext uri="{FF2B5EF4-FFF2-40B4-BE49-F238E27FC236}">
                <a16:creationId xmlns:a16="http://schemas.microsoft.com/office/drawing/2014/main" id="{218D3B53-4071-48E8-9CB1-4566DAFA0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2" y="2600449"/>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9AEFFA5F-BB86-E8BB-5FC9-24FDD22F7678}"/>
              </a:ext>
            </a:extLst>
          </p:cNvPr>
          <p:cNvPicPr>
            <a:picLocks noChangeAspect="1"/>
          </p:cNvPicPr>
          <p:nvPr/>
        </p:nvPicPr>
        <p:blipFill>
          <a:blip r:embed="rId2"/>
          <a:srcRect l="26582" r="2041" b="4"/>
          <a:stretch/>
        </p:blipFill>
        <p:spPr>
          <a:xfrm>
            <a:off x="6062050" y="-1554"/>
            <a:ext cx="6120571"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3078973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91079" y="179852"/>
            <a:ext cx="4927425" cy="1369548"/>
          </a:xfrm>
        </p:spPr>
        <p:txBody>
          <a:bodyPr>
            <a:normAutofit fontScale="90000"/>
          </a:bodyPr>
          <a:lstStyle/>
          <a:p>
            <a:r>
              <a:rPr lang="en-US" dirty="0"/>
              <a:t>Definition and Importance</a:t>
            </a:r>
          </a:p>
        </p:txBody>
      </p:sp>
      <p:sp>
        <p:nvSpPr>
          <p:cNvPr id="45" name="Right Triangle 4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p:cNvSpPr>
            <a:spLocks noGrp="1"/>
          </p:cNvSpPr>
          <p:nvPr>
            <p:ph idx="1"/>
          </p:nvPr>
        </p:nvSpPr>
        <p:spPr>
          <a:xfrm>
            <a:off x="406345" y="1721116"/>
            <a:ext cx="5663721" cy="4410932"/>
          </a:xfrm>
        </p:spPr>
        <p:txBody>
          <a:bodyPr>
            <a:normAutofit/>
          </a:bodyPr>
          <a:lstStyle/>
          <a:p>
            <a:pPr lvl="0" algn="just">
              <a:lnSpc>
                <a:spcPct val="100000"/>
              </a:lnSpc>
            </a:pPr>
            <a:r>
              <a:rPr lang="en-US" dirty="0"/>
              <a:t>Worst-case analysis considers the maximum time or space an algorithm requires for any input of size n</a:t>
            </a:r>
          </a:p>
          <a:p>
            <a:pPr lvl="0" algn="just">
              <a:lnSpc>
                <a:spcPct val="100000"/>
              </a:lnSpc>
            </a:pPr>
            <a:r>
              <a:rPr lang="en-US" dirty="0"/>
              <a:t>Important for ensuring performance guarantees and avoiding unexpected delays</a:t>
            </a:r>
          </a:p>
          <a:p>
            <a:pPr lvl="0" algn="just">
              <a:lnSpc>
                <a:spcPct val="100000"/>
              </a:lnSpc>
            </a:pPr>
            <a:r>
              <a:rPr lang="en-US" dirty="0"/>
              <a:t>Identify the worst possible input for the algorithm</a:t>
            </a:r>
          </a:p>
          <a:p>
            <a:pPr lvl="0" algn="just">
              <a:lnSpc>
                <a:spcPct val="100000"/>
              </a:lnSpc>
            </a:pPr>
            <a:r>
              <a:rPr lang="en-US" dirty="0"/>
              <a:t>Calculate the time or space taken for this input.</a:t>
            </a:r>
          </a:p>
        </p:txBody>
      </p:sp>
      <p:pic>
        <p:nvPicPr>
          <p:cNvPr id="6" name="Picture 5" descr="Escalators">
            <a:extLst>
              <a:ext uri="{FF2B5EF4-FFF2-40B4-BE49-F238E27FC236}">
                <a16:creationId xmlns:a16="http://schemas.microsoft.com/office/drawing/2014/main" id="{A5414B98-C8DA-193A-D5C5-2F1EDEF8D499}"/>
              </a:ext>
            </a:extLst>
          </p:cNvPr>
          <p:cNvPicPr>
            <a:picLocks noChangeAspect="1"/>
          </p:cNvPicPr>
          <p:nvPr/>
        </p:nvPicPr>
        <p:blipFill>
          <a:blip r:embed="rId2"/>
          <a:srcRect l="16764" r="22491" b="-8"/>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292013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D0E4-6D5D-9BE3-6434-E774EDFA3005}"/>
              </a:ext>
            </a:extLst>
          </p:cNvPr>
          <p:cNvSpPr>
            <a:spLocks noGrp="1"/>
          </p:cNvSpPr>
          <p:nvPr>
            <p:ph type="title"/>
          </p:nvPr>
        </p:nvSpPr>
        <p:spPr>
          <a:xfrm>
            <a:off x="691079" y="239941"/>
            <a:ext cx="10325000" cy="713492"/>
          </a:xfrm>
        </p:spPr>
        <p:txBody>
          <a:bodyPr>
            <a:normAutofit fontScale="90000"/>
          </a:bodyPr>
          <a:lstStyle/>
          <a:p>
            <a:r>
              <a:rPr lang="en-IN" dirty="0"/>
              <a:t>Calculate the complexity </a:t>
            </a:r>
          </a:p>
        </p:txBody>
      </p:sp>
      <p:sp>
        <p:nvSpPr>
          <p:cNvPr id="3" name="Content Placeholder 2">
            <a:extLst>
              <a:ext uri="{FF2B5EF4-FFF2-40B4-BE49-F238E27FC236}">
                <a16:creationId xmlns:a16="http://schemas.microsoft.com/office/drawing/2014/main" id="{1EAC7DBD-7962-D0A0-B2E2-67C4CF790F5C}"/>
              </a:ext>
            </a:extLst>
          </p:cNvPr>
          <p:cNvSpPr>
            <a:spLocks noGrp="1"/>
          </p:cNvSpPr>
          <p:nvPr>
            <p:ph idx="1"/>
          </p:nvPr>
        </p:nvSpPr>
        <p:spPr>
          <a:xfrm>
            <a:off x="691079" y="1150374"/>
            <a:ext cx="10325000" cy="5374312"/>
          </a:xfrm>
        </p:spPr>
        <p:txBody>
          <a:bodyPr numCol="3" spcCol="324000">
            <a:noAutofit/>
          </a:bodyPr>
          <a:lstStyle/>
          <a:p>
            <a:pPr marL="0" indent="0">
              <a:buNone/>
            </a:pPr>
            <a:r>
              <a:rPr lang="en-US" sz="2400" dirty="0"/>
              <a:t>for </a:t>
            </a:r>
            <a:r>
              <a:rPr lang="en-US" sz="2400" dirty="0" err="1"/>
              <a:t>i</a:t>
            </a:r>
            <a:r>
              <a:rPr lang="en-US" sz="2400" dirty="0"/>
              <a:t> in range(N):</a:t>
            </a:r>
          </a:p>
          <a:p>
            <a:pPr marL="0" indent="0">
              <a:buNone/>
            </a:pPr>
            <a:r>
              <a:rPr lang="en-US" sz="2400" dirty="0"/>
              <a:t>    a = a + 10</a:t>
            </a:r>
          </a:p>
          <a:p>
            <a:pPr marL="0" indent="0">
              <a:buNone/>
            </a:pPr>
            <a:r>
              <a:rPr lang="en-US" sz="2400" dirty="0"/>
              <a:t> </a:t>
            </a:r>
          </a:p>
          <a:p>
            <a:pPr marL="0" indent="0">
              <a:buNone/>
            </a:pPr>
            <a:r>
              <a:rPr lang="en-US" sz="2400" dirty="0"/>
              <a:t># This loop runs for M time</a:t>
            </a:r>
          </a:p>
          <a:p>
            <a:pPr marL="0" indent="0">
              <a:buNone/>
            </a:pPr>
            <a:r>
              <a:rPr lang="en-US" sz="2400" dirty="0"/>
              <a:t>for </a:t>
            </a:r>
            <a:r>
              <a:rPr lang="en-US" sz="2400" dirty="0" err="1"/>
              <a:t>i</a:t>
            </a:r>
            <a:r>
              <a:rPr lang="en-US" sz="2400" dirty="0"/>
              <a:t> in range(M):</a:t>
            </a:r>
          </a:p>
          <a:p>
            <a:pPr marL="0" indent="0">
              <a:buNone/>
            </a:pPr>
            <a:r>
              <a:rPr lang="en-US" sz="2400" dirty="0"/>
              <a:t>    b = b + 40</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 Nested loops</a:t>
            </a:r>
          </a:p>
          <a:p>
            <a:pPr marL="0" indent="0">
              <a:buNone/>
            </a:pPr>
            <a:r>
              <a:rPr lang="en-US" sz="2400" dirty="0"/>
              <a:t>for </a:t>
            </a:r>
            <a:r>
              <a:rPr lang="en-US" sz="2400" dirty="0" err="1"/>
              <a:t>i</a:t>
            </a:r>
            <a:r>
              <a:rPr lang="en-US" sz="2400" dirty="0"/>
              <a:t> in range(N):</a:t>
            </a:r>
          </a:p>
          <a:p>
            <a:pPr marL="0" indent="0">
              <a:buNone/>
            </a:pPr>
            <a:r>
              <a:rPr lang="en-US" sz="2400" dirty="0"/>
              <a:t>    for j in range(M):</a:t>
            </a:r>
          </a:p>
          <a:p>
            <a:pPr marL="0" indent="0">
              <a:buNone/>
            </a:pPr>
            <a:r>
              <a:rPr lang="en-US" sz="2400" dirty="0"/>
              <a:t>        a = a + j</a:t>
            </a:r>
          </a:p>
          <a:p>
            <a:pPr marL="0" indent="0">
              <a:buNone/>
            </a:pPr>
            <a:r>
              <a:rPr lang="en-US" sz="2400" dirty="0"/>
              <a:t>         </a:t>
            </a:r>
          </a:p>
          <a:p>
            <a:pPr marL="0" indent="0">
              <a:buNone/>
            </a:pPr>
            <a:r>
              <a:rPr lang="en-US" sz="2400" dirty="0"/>
              <a:t>        # Print the current</a:t>
            </a:r>
          </a:p>
          <a:p>
            <a:pPr marL="0" indent="0">
              <a:buNone/>
            </a:pPr>
            <a:r>
              <a:rPr lang="en-US" sz="2400" dirty="0"/>
              <a:t>        # value of a</a:t>
            </a:r>
          </a:p>
          <a:p>
            <a:pPr marL="0" indent="0">
              <a:buNone/>
            </a:pPr>
            <a:r>
              <a:rPr lang="en-US" sz="2400" dirty="0"/>
              <a:t>        print(a, end = " ")</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while (</a:t>
            </a:r>
            <a:r>
              <a:rPr lang="en-US" sz="2400" dirty="0" err="1"/>
              <a:t>i</a:t>
            </a:r>
            <a:r>
              <a:rPr lang="en-US" sz="2400" dirty="0"/>
              <a:t> &gt; 0):</a:t>
            </a:r>
          </a:p>
          <a:p>
            <a:pPr marL="0" indent="0">
              <a:buNone/>
            </a:pPr>
            <a:r>
              <a:rPr lang="en-US" sz="2400" dirty="0"/>
              <a:t>     </a:t>
            </a:r>
          </a:p>
          <a:p>
            <a:pPr marL="0" indent="0">
              <a:buNone/>
            </a:pPr>
            <a:r>
              <a:rPr lang="en-US" sz="2400" dirty="0"/>
              <a:t>    # Print the value of a</a:t>
            </a:r>
          </a:p>
          <a:p>
            <a:pPr marL="0" indent="0">
              <a:buNone/>
            </a:pPr>
            <a:r>
              <a:rPr lang="en-US" sz="2400" dirty="0"/>
              <a:t>    print(a, end = ' ')</a:t>
            </a:r>
          </a:p>
          <a:p>
            <a:pPr marL="0" indent="0">
              <a:buNone/>
            </a:pPr>
            <a:r>
              <a:rPr lang="en-US" sz="2400" dirty="0"/>
              <a:t>    a = a + </a:t>
            </a:r>
            <a:r>
              <a:rPr lang="en-US" sz="2400" dirty="0" err="1"/>
              <a:t>i</a:t>
            </a:r>
            <a:endParaRPr lang="en-US" sz="2400" dirty="0"/>
          </a:p>
          <a:p>
            <a:pPr marL="0" indent="0">
              <a:buNone/>
            </a:pPr>
            <a:r>
              <a:rPr lang="en-US" sz="2400" dirty="0"/>
              <a:t>     </a:t>
            </a:r>
          </a:p>
          <a:p>
            <a:pPr marL="0" indent="0">
              <a:buNone/>
            </a:pPr>
            <a:r>
              <a:rPr lang="en-US" sz="2400" dirty="0"/>
              <a:t>    # Update </a:t>
            </a:r>
            <a:r>
              <a:rPr lang="en-US" sz="2400" dirty="0" err="1"/>
              <a:t>i</a:t>
            </a:r>
            <a:endParaRPr lang="en-US" sz="2400" dirty="0"/>
          </a:p>
          <a:p>
            <a:pPr marL="0" indent="0">
              <a:buNone/>
            </a:pPr>
            <a:r>
              <a:rPr lang="en-US" sz="2400" dirty="0"/>
              <a:t>    </a:t>
            </a:r>
            <a:r>
              <a:rPr lang="en-US" sz="2400" dirty="0" err="1"/>
              <a:t>i</a:t>
            </a:r>
            <a:r>
              <a:rPr lang="en-US" sz="2400" dirty="0"/>
              <a:t> = </a:t>
            </a:r>
            <a:r>
              <a:rPr lang="en-US" sz="2400" dirty="0" err="1"/>
              <a:t>i</a:t>
            </a:r>
            <a:r>
              <a:rPr lang="en-US" sz="2400" dirty="0"/>
              <a:t> // 2</a:t>
            </a:r>
            <a:endParaRPr lang="en-IN" sz="2400" dirty="0"/>
          </a:p>
        </p:txBody>
      </p:sp>
    </p:spTree>
    <p:extLst>
      <p:ext uri="{BB962C8B-B14F-4D97-AF65-F5344CB8AC3E}">
        <p14:creationId xmlns:p14="http://schemas.microsoft.com/office/powerpoint/2010/main" val="294182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766976" y="307795"/>
            <a:ext cx="4927425" cy="1938525"/>
          </a:xfrm>
        </p:spPr>
        <p:txBody>
          <a:bodyPr>
            <a:normAutofit/>
          </a:bodyPr>
          <a:lstStyle/>
          <a:p>
            <a:pPr>
              <a:lnSpc>
                <a:spcPct val="90000"/>
              </a:lnSpc>
            </a:pPr>
            <a:r>
              <a:rPr lang="en-US" dirty="0"/>
              <a:t>2.2 Taxonomies of Algorithm Complexity</a:t>
            </a:r>
          </a:p>
        </p:txBody>
      </p:sp>
      <p:sp>
        <p:nvSpPr>
          <p:cNvPr id="45" name="Right Triangle 4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p:cNvSpPr>
            <a:spLocks noGrp="1"/>
          </p:cNvSpPr>
          <p:nvPr>
            <p:ph idx="1"/>
          </p:nvPr>
        </p:nvSpPr>
        <p:spPr>
          <a:xfrm>
            <a:off x="691079" y="2339014"/>
            <a:ext cx="5425701" cy="3793034"/>
          </a:xfrm>
        </p:spPr>
        <p:txBody>
          <a:bodyPr>
            <a:normAutofit/>
          </a:bodyPr>
          <a:lstStyle/>
          <a:p>
            <a:pPr lvl="0">
              <a:lnSpc>
                <a:spcPct val="100000"/>
              </a:lnSpc>
            </a:pPr>
            <a:r>
              <a:rPr lang="en-US" sz="1700" dirty="0"/>
              <a:t>Describes the upper bound of an algorithm’s running time</a:t>
            </a:r>
          </a:p>
          <a:p>
            <a:pPr lvl="0">
              <a:lnSpc>
                <a:spcPct val="100000"/>
              </a:lnSpc>
            </a:pPr>
            <a:r>
              <a:rPr lang="en-US" sz="1700" dirty="0"/>
              <a:t>Focuses on the growth rate of the running time as input size increases</a:t>
            </a:r>
          </a:p>
          <a:p>
            <a:pPr lvl="0">
              <a:lnSpc>
                <a:spcPct val="100000"/>
              </a:lnSpc>
            </a:pPr>
            <a:r>
              <a:rPr lang="en-US" sz="1700" dirty="0"/>
              <a:t>Constant: O(1)</a:t>
            </a:r>
          </a:p>
          <a:p>
            <a:pPr lvl="0">
              <a:lnSpc>
                <a:spcPct val="100000"/>
              </a:lnSpc>
            </a:pPr>
            <a:r>
              <a:rPr lang="en-US" sz="1700" dirty="0"/>
              <a:t>Logarithmic: O (log(n))</a:t>
            </a:r>
          </a:p>
          <a:p>
            <a:pPr lvl="0">
              <a:lnSpc>
                <a:spcPct val="100000"/>
              </a:lnSpc>
            </a:pPr>
            <a:r>
              <a:rPr lang="en-US" sz="1700" dirty="0"/>
              <a:t>Linear: O(n)</a:t>
            </a:r>
          </a:p>
          <a:p>
            <a:pPr lvl="0">
              <a:lnSpc>
                <a:spcPct val="100000"/>
              </a:lnSpc>
            </a:pPr>
            <a:r>
              <a:rPr lang="en-US" sz="1700" dirty="0"/>
              <a:t>Quadratic: O(n^2)</a:t>
            </a:r>
          </a:p>
          <a:p>
            <a:pPr lvl="0">
              <a:lnSpc>
                <a:spcPct val="100000"/>
              </a:lnSpc>
            </a:pPr>
            <a:r>
              <a:rPr lang="en-US" sz="1700" dirty="0"/>
              <a:t>Exponential: O(2^n)</a:t>
            </a:r>
          </a:p>
        </p:txBody>
      </p:sp>
      <p:pic>
        <p:nvPicPr>
          <p:cNvPr id="6" name="Picture 5">
            <a:extLst>
              <a:ext uri="{FF2B5EF4-FFF2-40B4-BE49-F238E27FC236}">
                <a16:creationId xmlns:a16="http://schemas.microsoft.com/office/drawing/2014/main" id="{B1EC9186-A2AE-16AF-CA1A-DD7D828383C4}"/>
              </a:ext>
            </a:extLst>
          </p:cNvPr>
          <p:cNvPicPr>
            <a:picLocks noChangeAspect="1"/>
          </p:cNvPicPr>
          <p:nvPr/>
        </p:nvPicPr>
        <p:blipFill>
          <a:blip r:embed="rId2"/>
          <a:srcRect l="16677" r="37989" b="625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4155417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24062" y="571500"/>
            <a:ext cx="7929562" cy="51435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4D45BF-E397-40C0-AFE3-A4149E60E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35F4CD44-7930-4EB8-9A74-8D2F9E6369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6F1268F0-44F7-4AC9-A3E6-9527C22F3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880B23C-29A4-4D11-8671-EE46FECE7C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C2CF28E-44F6-4983-9729-A705B8709B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B11666B-80E2-4F7D-9613-17A65CBC17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FAC7C-C1E8-4988-864D-3B05D30067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EE5A4C-9245-46EB-B145-8FDFBE6E1A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BFEDEDB-B657-4E62-9962-28BF541220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65EFAA5-5243-4FE8-819B-80D4995BB7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F92E633-809E-4E07-965A-F2F9EDCF7F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0DE1690-3F94-4C79-9357-6653BEEF12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29D5DF-1A9E-4690-B016-03FB1E72DC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F8E2D2-E88C-4F73-A660-D2B76298CC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7BF3BB-FE7A-410E-AA57-73485A775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0EC5EB5-F6E1-441C-AB44-799A5DF1B7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D6F199F-9E76-4C7E-9DF6-20EE550DFE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91704E7-976B-4FE0-9381-8EB7818E70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5603A9-61D4-4172-AF77-7A7CE408A7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73C1AA7-2357-41A1-A057-FA2D44DADA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0024205-8F58-4C8D-BE50-35E40091BC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737BEEA-3398-4C1B-AB48-E7173325C0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5EE29AB-4E85-418B-A6D3-3E7B401855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ADE2BEB-6A23-4DFC-9A4E-E44F3CA9FF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ECE8D73-51C6-4818-8BD9-9202BBA083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EA7AA7F-CD9D-4820-B463-7B9CFEC8EC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618CA6-513B-458C-89C1-1FE15F1F43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BACA43-902B-4444-95CB-5165D5483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8A07376-1103-43DD-A6D6-D7BAF6F005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FCEA8A1-BC0E-4221-B9E5-3D3C7BA261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55D27E5-DFE1-4EE8-B982-0A39223598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FD07B27-85E5-4F3B-B432-CDBDC0F6E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78179E-DE7D-4A30-9BDC-05D7AE217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Right Triangle 44">
            <a:extLst>
              <a:ext uri="{FF2B5EF4-FFF2-40B4-BE49-F238E27FC236}">
                <a16:creationId xmlns:a16="http://schemas.microsoft.com/office/drawing/2014/main" id="{07E3C0EF-2D2A-42BA-B4E2-76E2B1FC5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3" y="3153945"/>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p:cNvSpPr>
            <a:spLocks noGrp="1"/>
          </p:cNvSpPr>
          <p:nvPr>
            <p:ph type="ctrTitle"/>
          </p:nvPr>
        </p:nvSpPr>
        <p:spPr>
          <a:xfrm>
            <a:off x="691079" y="725950"/>
            <a:ext cx="3428812" cy="5436630"/>
          </a:xfrm>
        </p:spPr>
        <p:txBody>
          <a:bodyPr anchor="ctr">
            <a:normAutofit/>
          </a:bodyPr>
          <a:lstStyle/>
          <a:p>
            <a:r>
              <a:rPr lang="en-US" dirty="0"/>
              <a:t>Comparing Algorithms</a:t>
            </a:r>
          </a:p>
        </p:txBody>
      </p:sp>
      <p:graphicFrame>
        <p:nvGraphicFramePr>
          <p:cNvPr id="6" name="Content Placeholder">
            <a:extLst>
              <a:ext uri="{FF2B5EF4-FFF2-40B4-BE49-F238E27FC236}">
                <a16:creationId xmlns:a16="http://schemas.microsoft.com/office/drawing/2014/main" id="{9C40E2C9-3FF5-45D8-BF69-1CD11C607DCB}"/>
              </a:ext>
            </a:extLst>
          </p:cNvPr>
          <p:cNvGraphicFramePr>
            <a:graphicFrameLocks noGrp="1"/>
          </p:cNvGraphicFramePr>
          <p:nvPr>
            <p:ph idx="1"/>
            <p:extLst>
              <p:ext uri="{D42A27DB-BD31-4B8C-83A1-F6EECF244321}">
                <p14:modId xmlns:p14="http://schemas.microsoft.com/office/powerpoint/2010/main" val="1008198374"/>
              </p:ext>
            </p:extLst>
          </p:nvPr>
        </p:nvGraphicFramePr>
        <p:xfrm>
          <a:off x="5103282" y="170170"/>
          <a:ext cx="6879517" cy="5973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844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87D111-0A9D-421B-84EB-FC5811C3A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CEC7A2BB-E03E-436B-ABA5-3EBC8FB406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A6DC0849-A033-4B02-97FE-B41AD9A866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3ADCA7D-864A-49AD-B820-102F220EA7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57E947-1347-4EB3-89EB-DF85D94E26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B5FAB9-675C-4906-A39C-BCFD689294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524971-DA3C-4B74-A99D-95CECD50C9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DBDB683-BC6A-4522-82A5-C7457201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41560A9-0B55-472F-8261-6951E27C52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D874A14-7926-47E8-947C-904C98B0E0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E5598F-2EAC-49C0-B77B-95438A8EDD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8993AC-196C-48AC-BCE3-3E71814D91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517F3CA-CF3E-4CD8-B001-2BDF09D767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237402-E5C4-470B-955F-F3A8867765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315EAA5-98ED-4276-880E-4E3789CEAA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7F94794-653E-45B6-811B-8081788A0E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2DE38F-FC85-4274-8C84-8E75162E6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4AF14C3-798E-4C02-A6B4-165D003D72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3D4C15-2F93-446B-AF2D-82072EC01A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09026E7-4EC6-47AE-A989-318A5CA6BA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DEDA5A-47AA-4ED0-897C-C0B1873B6F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061821F-242E-4E40-B305-9048634C0F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734AE8-EEDD-4DCB-9723-087DC2ECC6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DB511B-1563-4336-AFBB-D561A7C0B4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CEC4A9-4067-4D92-A28E-EE8152717C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B783B25-A3A3-45C4-B04C-A116442505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31178CD-3DE0-4C42-811C-7BC881FBF6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26C508-8BE5-4ACF-A219-09B5D995BF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58DEC2-3409-477A-84B4-A5D297FB01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E3E226-6EDA-4FC4-B670-9590DD5CE7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BC874A8-EE7F-4F92-AAEA-40B18D939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3D647B-0C43-4C02-9BD2-A01859FD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6DE01B-DD35-4B52-A72E-57E60E2263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84225" y="746840"/>
            <a:ext cx="5402454" cy="2510445"/>
          </a:xfrm>
        </p:spPr>
        <p:txBody>
          <a:bodyPr>
            <a:normAutofit/>
          </a:bodyPr>
          <a:lstStyle/>
          <a:p>
            <a:pPr>
              <a:lnSpc>
                <a:spcPct val="90000"/>
              </a:lnSpc>
            </a:pPr>
            <a:r>
              <a:rPr lang="en-US" sz="4200" dirty="0"/>
              <a:t>3. Analysing the Effectiveness and Efficiency of Algorithms</a:t>
            </a:r>
          </a:p>
        </p:txBody>
      </p:sp>
      <p:sp>
        <p:nvSpPr>
          <p:cNvPr id="44" name="Right Triangle 43">
            <a:extLst>
              <a:ext uri="{FF2B5EF4-FFF2-40B4-BE49-F238E27FC236}">
                <a16:creationId xmlns:a16="http://schemas.microsoft.com/office/drawing/2014/main" id="{218D3B53-4071-48E8-9CB1-4566DAFA0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2" y="2600449"/>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Financial graphs on a dark display">
            <a:extLst>
              <a:ext uri="{FF2B5EF4-FFF2-40B4-BE49-F238E27FC236}">
                <a16:creationId xmlns:a16="http://schemas.microsoft.com/office/drawing/2014/main" id="{BDD2A8A2-AB40-B99E-04FB-E8182B043ECB}"/>
              </a:ext>
            </a:extLst>
          </p:cNvPr>
          <p:cNvPicPr>
            <a:picLocks noChangeAspect="1"/>
          </p:cNvPicPr>
          <p:nvPr/>
        </p:nvPicPr>
        <p:blipFill>
          <a:blip r:embed="rId2"/>
          <a:srcRect l="19405" r="24818" b="4"/>
          <a:stretch/>
        </p:blipFill>
        <p:spPr>
          <a:xfrm>
            <a:off x="6062050" y="-1554"/>
            <a:ext cx="6120571"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
        <p:nvSpPr>
          <p:cNvPr id="4" name="TextBox 3">
            <a:extLst>
              <a:ext uri="{FF2B5EF4-FFF2-40B4-BE49-F238E27FC236}">
                <a16:creationId xmlns:a16="http://schemas.microsoft.com/office/drawing/2014/main" id="{C134727D-AD00-72C3-33AF-69A011D22949}"/>
              </a:ext>
            </a:extLst>
          </p:cNvPr>
          <p:cNvSpPr txBox="1"/>
          <p:nvPr/>
        </p:nvSpPr>
        <p:spPr>
          <a:xfrm>
            <a:off x="406344" y="3689325"/>
            <a:ext cx="4672307" cy="2308324"/>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C0D0E"/>
                </a:solidFill>
                <a:effectLst/>
                <a:highlight>
                  <a:srgbClr val="FFFFFF"/>
                </a:highlight>
                <a:latin typeface="-apple-system"/>
              </a:rPr>
              <a:t>Effectiveness relates to the ability to produce the desired result.</a:t>
            </a:r>
          </a:p>
          <a:p>
            <a:pPr marL="285750" indent="-285750" algn="just">
              <a:buFont typeface="Arial" panose="020B0604020202020204" pitchFamily="34" charset="0"/>
              <a:buChar char="•"/>
            </a:pPr>
            <a:r>
              <a:rPr lang="en-US" b="0" i="0" dirty="0">
                <a:solidFill>
                  <a:srgbClr val="21242C"/>
                </a:solidFill>
                <a:effectLst/>
                <a:highlight>
                  <a:srgbClr val="FFFFFF"/>
                </a:highlight>
                <a:latin typeface="Lato" panose="020F0502020204030204" pitchFamily="34" charset="0"/>
              </a:rPr>
              <a:t>A good algorithm is correct, but a great algorithm is both correct and </a:t>
            </a:r>
            <a:r>
              <a:rPr lang="en-US" b="1" i="0" dirty="0">
                <a:solidFill>
                  <a:srgbClr val="21242C"/>
                </a:solidFill>
                <a:effectLst/>
                <a:highlight>
                  <a:srgbClr val="FFFFFF"/>
                </a:highlight>
                <a:latin typeface="Lato" panose="020F0502020204030204" pitchFamily="34" charset="0"/>
              </a:rPr>
              <a:t>efficient</a:t>
            </a:r>
            <a:r>
              <a:rPr lang="en-US" b="0" i="0" dirty="0">
                <a:solidFill>
                  <a:srgbClr val="21242C"/>
                </a:solidFill>
                <a:effectLst/>
                <a:highlight>
                  <a:srgbClr val="FFFFFF"/>
                </a:highlight>
                <a:latin typeface="Lato" panose="020F0502020204030204" pitchFamily="34" charset="0"/>
              </a:rPr>
              <a:t>. </a:t>
            </a:r>
          </a:p>
          <a:p>
            <a:pPr marL="285750" indent="-285750" algn="just">
              <a:buFont typeface="Arial" panose="020B0604020202020204" pitchFamily="34" charset="0"/>
              <a:buChar char="•"/>
            </a:pPr>
            <a:r>
              <a:rPr lang="en-US" b="0" i="0" dirty="0">
                <a:solidFill>
                  <a:srgbClr val="21242C"/>
                </a:solidFill>
                <a:effectLst/>
                <a:highlight>
                  <a:srgbClr val="FFFFFF"/>
                </a:highlight>
                <a:latin typeface="Lato" panose="020F0502020204030204" pitchFamily="34" charset="0"/>
              </a:rPr>
              <a:t>The most efficient algorithm is one that takes the least amount of execution time and memory usage possible while still yielding a correct answer.</a:t>
            </a:r>
            <a:endParaRPr lang="en-IN" dirty="0"/>
          </a:p>
        </p:txBody>
      </p:sp>
    </p:spTree>
    <p:extLst>
      <p:ext uri="{BB962C8B-B14F-4D97-AF65-F5344CB8AC3E}">
        <p14:creationId xmlns:p14="http://schemas.microsoft.com/office/powerpoint/2010/main" val="1448001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00129-36D5-61C4-A71B-885B067E7507}"/>
              </a:ext>
            </a:extLst>
          </p:cNvPr>
          <p:cNvSpPr>
            <a:spLocks noGrp="1"/>
          </p:cNvSpPr>
          <p:nvPr>
            <p:ph type="title"/>
          </p:nvPr>
        </p:nvSpPr>
        <p:spPr/>
        <p:txBody>
          <a:bodyPr/>
          <a:lstStyle/>
          <a:p>
            <a:r>
              <a:rPr lang="en-US" sz="4400" b="1" dirty="0"/>
              <a:t>Theoretical analysis vs </a:t>
            </a:r>
            <a:r>
              <a:rPr lang="en-US" b="1" i="0" dirty="0">
                <a:solidFill>
                  <a:srgbClr val="21242C"/>
                </a:solidFill>
                <a:effectLst/>
                <a:highlight>
                  <a:srgbClr val="FFFFFF"/>
                </a:highlight>
                <a:latin typeface="inherit"/>
              </a:rPr>
              <a:t>Empirical </a:t>
            </a:r>
            <a:r>
              <a:rPr lang="en-US" sz="4400" b="1" dirty="0"/>
              <a:t>analysis</a:t>
            </a:r>
            <a:endParaRPr lang="en-IN" dirty="0"/>
          </a:p>
        </p:txBody>
      </p:sp>
      <p:sp>
        <p:nvSpPr>
          <p:cNvPr id="3" name="Content Placeholder 2">
            <a:extLst>
              <a:ext uri="{FF2B5EF4-FFF2-40B4-BE49-F238E27FC236}">
                <a16:creationId xmlns:a16="http://schemas.microsoft.com/office/drawing/2014/main" id="{787A8F83-9F51-6986-62AE-A62406B98CAE}"/>
              </a:ext>
            </a:extLst>
          </p:cNvPr>
          <p:cNvSpPr>
            <a:spLocks noGrp="1"/>
          </p:cNvSpPr>
          <p:nvPr>
            <p:ph idx="1"/>
          </p:nvPr>
        </p:nvSpPr>
        <p:spPr/>
        <p:txBody>
          <a:bodyPr/>
          <a:lstStyle/>
          <a:p>
            <a:pPr algn="just" fontAlgn="base"/>
            <a:r>
              <a:rPr lang="en-US" b="0" i="0" dirty="0">
                <a:solidFill>
                  <a:srgbClr val="21242C"/>
                </a:solidFill>
                <a:effectLst/>
                <a:highlight>
                  <a:srgbClr val="FFFFFF"/>
                </a:highlight>
                <a:latin typeface="Lato" panose="020F0502020204030203" pitchFamily="34" charset="0"/>
              </a:rPr>
              <a:t>The number of operations does </a:t>
            </a:r>
            <a:r>
              <a:rPr lang="en-US" b="0" i="1" dirty="0">
                <a:solidFill>
                  <a:srgbClr val="21242C"/>
                </a:solidFill>
                <a:effectLst/>
                <a:highlight>
                  <a:srgbClr val="FFFFFF"/>
                </a:highlight>
                <a:latin typeface="inherit"/>
              </a:rPr>
              <a:t>not</a:t>
            </a:r>
            <a:r>
              <a:rPr lang="en-US" b="0" i="0" dirty="0">
                <a:solidFill>
                  <a:srgbClr val="21242C"/>
                </a:solidFill>
                <a:effectLst/>
                <a:highlight>
                  <a:srgbClr val="FFFFFF"/>
                </a:highlight>
                <a:latin typeface="Lato" panose="020F0502020204030203" pitchFamily="34" charset="0"/>
              </a:rPr>
              <a:t> tell us the amount of time a computer will take to actually run an algorithm. The running time depends on implementation details like the speed of the computer, the programming language, and the translation of the language into machine code. That's why we typically describe efficiency in terms of number of operations.</a:t>
            </a:r>
          </a:p>
          <a:p>
            <a:pPr algn="l" fontAlgn="base"/>
            <a:endParaRPr lang="en-US" b="0" i="0" dirty="0">
              <a:solidFill>
                <a:srgbClr val="21242C"/>
              </a:solidFill>
              <a:effectLst/>
              <a:highlight>
                <a:srgbClr val="FFFFFF"/>
              </a:highlight>
              <a:latin typeface="Lato" panose="020F0502020204030203" pitchFamily="34" charset="0"/>
            </a:endParaRPr>
          </a:p>
          <a:p>
            <a:pPr algn="just"/>
            <a:r>
              <a:rPr lang="en-US" b="0" i="0" dirty="0">
                <a:solidFill>
                  <a:srgbClr val="21242C"/>
                </a:solidFill>
                <a:effectLst/>
                <a:highlight>
                  <a:srgbClr val="FFFFFF"/>
                </a:highlight>
                <a:latin typeface="Lato" panose="020F0502020204030203" pitchFamily="34" charset="0"/>
              </a:rPr>
              <a:t>To measure the run time, we must make the algorithm runnable; we must implement it in an actual programming language.</a:t>
            </a:r>
            <a:endParaRPr lang="en-IN" dirty="0"/>
          </a:p>
        </p:txBody>
      </p:sp>
    </p:spTree>
    <p:extLst>
      <p:ext uri="{BB962C8B-B14F-4D97-AF65-F5344CB8AC3E}">
        <p14:creationId xmlns:p14="http://schemas.microsoft.com/office/powerpoint/2010/main" val="25246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87D111-0A9D-421B-84EB-FC5811C3A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CEC7A2BB-E03E-436B-ABA5-3EBC8FB406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A6DC0849-A033-4B02-97FE-B41AD9A866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3ADCA7D-864A-49AD-B820-102F220EA7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57E947-1347-4EB3-89EB-DF85D94E26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B5FAB9-675C-4906-A39C-BCFD689294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524971-DA3C-4B74-A99D-95CECD50C9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DBDB683-BC6A-4522-82A5-C7457201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41560A9-0B55-472F-8261-6951E27C52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D874A14-7926-47E8-947C-904C98B0E0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E5598F-2EAC-49C0-B77B-95438A8EDD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8993AC-196C-48AC-BCE3-3E71814D91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517F3CA-CF3E-4CD8-B001-2BDF09D767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237402-E5C4-470B-955F-F3A8867765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315EAA5-98ED-4276-880E-4E3789CEAA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7F94794-653E-45B6-811B-8081788A0E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2DE38F-FC85-4274-8C84-8E75162E6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4AF14C3-798E-4C02-A6B4-165D003D72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3D4C15-2F93-446B-AF2D-82072EC01A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09026E7-4EC6-47AE-A989-318A5CA6BA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DEDA5A-47AA-4ED0-897C-C0B1873B6F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061821F-242E-4E40-B305-9048634C0F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734AE8-EEDD-4DCB-9723-087DC2ECC6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DB511B-1563-4336-AFBB-D561A7C0B4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CEC4A9-4067-4D92-A28E-EE8152717C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B783B25-A3A3-45C4-B04C-A116442505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31178CD-3DE0-4C42-811C-7BC881FBF6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26C508-8BE5-4ACF-A219-09B5D995BF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58DEC2-3409-477A-84B4-A5D297FB01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E3E226-6EDA-4FC4-B670-9590DD5CE7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BC874A8-EE7F-4F92-AAEA-40B18D939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3D647B-0C43-4C02-9BD2-A01859FD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6DE01B-DD35-4B52-A72E-57E60E2263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84225" y="746840"/>
            <a:ext cx="5402454" cy="2510445"/>
          </a:xfrm>
        </p:spPr>
        <p:txBody>
          <a:bodyPr>
            <a:normAutofit/>
          </a:bodyPr>
          <a:lstStyle/>
          <a:p>
            <a:pPr>
              <a:lnSpc>
                <a:spcPct val="90000"/>
              </a:lnSpc>
            </a:pPr>
            <a:r>
              <a:rPr lang="en-US" dirty="0"/>
              <a:t>3.1 Measuring Algorithm Effectiveness</a:t>
            </a:r>
          </a:p>
        </p:txBody>
      </p:sp>
      <p:sp>
        <p:nvSpPr>
          <p:cNvPr id="44" name="Right Triangle 43">
            <a:extLst>
              <a:ext uri="{FF2B5EF4-FFF2-40B4-BE49-F238E27FC236}">
                <a16:creationId xmlns:a16="http://schemas.microsoft.com/office/drawing/2014/main" id="{218D3B53-4071-48E8-9CB1-4566DAFA0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2" y="2600449"/>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E31C196D-AEFA-E76C-7846-1649EF637069}"/>
              </a:ext>
            </a:extLst>
          </p:cNvPr>
          <p:cNvPicPr>
            <a:picLocks noChangeAspect="1"/>
          </p:cNvPicPr>
          <p:nvPr/>
        </p:nvPicPr>
        <p:blipFill>
          <a:blip r:embed="rId2"/>
          <a:srcRect l="21518" r="15985" b="-9"/>
          <a:stretch/>
        </p:blipFill>
        <p:spPr>
          <a:xfrm>
            <a:off x="6062050" y="-1554"/>
            <a:ext cx="6120571"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3044742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702888" y="339901"/>
            <a:ext cx="5367178" cy="906216"/>
          </a:xfrm>
        </p:spPr>
        <p:txBody>
          <a:bodyPr>
            <a:normAutofit fontScale="90000"/>
          </a:bodyPr>
          <a:lstStyle/>
          <a:p>
            <a:r>
              <a:rPr lang="en-US" dirty="0"/>
              <a:t>Criteria for Evaluation</a:t>
            </a:r>
          </a:p>
        </p:txBody>
      </p:sp>
      <p:sp>
        <p:nvSpPr>
          <p:cNvPr id="45" name="Right Triangle 4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p:cNvSpPr>
            <a:spLocks noGrp="1"/>
          </p:cNvSpPr>
          <p:nvPr>
            <p:ph idx="1"/>
          </p:nvPr>
        </p:nvSpPr>
        <p:spPr>
          <a:xfrm>
            <a:off x="691079" y="1796128"/>
            <a:ext cx="4927425" cy="4335919"/>
          </a:xfrm>
        </p:spPr>
        <p:txBody>
          <a:bodyPr>
            <a:normAutofit/>
          </a:bodyPr>
          <a:lstStyle/>
          <a:p>
            <a:pPr lvl="0" algn="just">
              <a:lnSpc>
                <a:spcPct val="100000"/>
              </a:lnSpc>
            </a:pPr>
            <a:r>
              <a:rPr lang="en-US" sz="1800" b="1" dirty="0"/>
              <a:t>Correctness</a:t>
            </a:r>
            <a:r>
              <a:rPr lang="en-US" sz="1800" dirty="0"/>
              <a:t>: Does the algorithm produce the correct output for all valid inputs?</a:t>
            </a:r>
          </a:p>
          <a:p>
            <a:pPr lvl="0" algn="just">
              <a:lnSpc>
                <a:spcPct val="100000"/>
              </a:lnSpc>
            </a:pPr>
            <a:r>
              <a:rPr lang="en-US" sz="1800" b="1" dirty="0"/>
              <a:t>Completeness</a:t>
            </a:r>
            <a:r>
              <a:rPr lang="en-US" sz="1800" dirty="0"/>
              <a:t>: Does the algorithm handle all possible inputs and edge cases?</a:t>
            </a:r>
          </a:p>
          <a:p>
            <a:pPr lvl="0" algn="just">
              <a:lnSpc>
                <a:spcPct val="100000"/>
              </a:lnSpc>
            </a:pPr>
            <a:r>
              <a:rPr lang="en-US" sz="1800" b="1" dirty="0"/>
              <a:t>Optimality</a:t>
            </a:r>
            <a:r>
              <a:rPr lang="en-US" sz="1800" dirty="0"/>
              <a:t>: Does the algorithm produce the best possible solution?</a:t>
            </a:r>
          </a:p>
          <a:p>
            <a:pPr lvl="0" algn="just">
              <a:lnSpc>
                <a:spcPct val="100000"/>
              </a:lnSpc>
            </a:pPr>
            <a:r>
              <a:rPr lang="en-US" sz="1800" dirty="0"/>
              <a:t>Unit tests: Test individual components of the algorithm</a:t>
            </a:r>
          </a:p>
          <a:p>
            <a:pPr lvl="0" algn="just">
              <a:lnSpc>
                <a:spcPct val="100000"/>
              </a:lnSpc>
            </a:pPr>
            <a:r>
              <a:rPr lang="en-US" sz="1800" dirty="0"/>
              <a:t>Integration tests: Test the algorithm as a whole</a:t>
            </a:r>
          </a:p>
          <a:p>
            <a:pPr lvl="0" algn="just">
              <a:lnSpc>
                <a:spcPct val="100000"/>
              </a:lnSpc>
            </a:pPr>
            <a:r>
              <a:rPr lang="en-US" sz="1800" dirty="0"/>
              <a:t>Case studies: Real-world examples to validate effectiveness</a:t>
            </a:r>
          </a:p>
        </p:txBody>
      </p:sp>
      <p:pic>
        <p:nvPicPr>
          <p:cNvPr id="6" name="Picture 5" descr="An abstract design with lines and financial symbols">
            <a:extLst>
              <a:ext uri="{FF2B5EF4-FFF2-40B4-BE49-F238E27FC236}">
                <a16:creationId xmlns:a16="http://schemas.microsoft.com/office/drawing/2014/main" id="{E3A914C0-9668-506E-EA0B-C5ADF95BB4DD}"/>
              </a:ext>
            </a:extLst>
          </p:cNvPr>
          <p:cNvPicPr>
            <a:picLocks noChangeAspect="1"/>
          </p:cNvPicPr>
          <p:nvPr/>
        </p:nvPicPr>
        <p:blipFill>
          <a:blip r:embed="rId2"/>
          <a:srcRect l="19919" r="22826" b="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784366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91079" y="288211"/>
            <a:ext cx="4927425" cy="1336205"/>
          </a:xfrm>
        </p:spPr>
        <p:txBody>
          <a:bodyPr>
            <a:normAutofit fontScale="90000"/>
          </a:bodyPr>
          <a:lstStyle/>
          <a:p>
            <a:pPr>
              <a:lnSpc>
                <a:spcPct val="90000"/>
              </a:lnSpc>
            </a:pPr>
            <a:r>
              <a:rPr lang="en-US" dirty="0"/>
              <a:t>3.2 Evaluating Algorithm Efficiency</a:t>
            </a:r>
          </a:p>
        </p:txBody>
      </p:sp>
      <p:sp>
        <p:nvSpPr>
          <p:cNvPr id="45" name="Right Triangle 4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p:cNvSpPr>
            <a:spLocks noGrp="1"/>
          </p:cNvSpPr>
          <p:nvPr>
            <p:ph idx="1"/>
          </p:nvPr>
        </p:nvSpPr>
        <p:spPr>
          <a:xfrm>
            <a:off x="691079" y="1699014"/>
            <a:ext cx="4927425" cy="4433033"/>
          </a:xfrm>
        </p:spPr>
        <p:txBody>
          <a:bodyPr>
            <a:normAutofit lnSpcReduction="10000"/>
          </a:bodyPr>
          <a:lstStyle/>
          <a:p>
            <a:pPr lvl="0" algn="just">
              <a:lnSpc>
                <a:spcPct val="100000"/>
              </a:lnSpc>
            </a:pPr>
            <a:r>
              <a:rPr lang="en-US" sz="1600" b="1" dirty="0"/>
              <a:t>Time complexity</a:t>
            </a:r>
            <a:r>
              <a:rPr lang="en-US" sz="1600" dirty="0"/>
              <a:t>: Measures the time an algorithm takes to complete</a:t>
            </a:r>
          </a:p>
          <a:p>
            <a:pPr lvl="0" algn="just">
              <a:lnSpc>
                <a:spcPct val="100000"/>
              </a:lnSpc>
            </a:pPr>
            <a:r>
              <a:rPr lang="en-US" sz="1600" b="1" dirty="0"/>
              <a:t>Space complexity</a:t>
            </a:r>
            <a:r>
              <a:rPr lang="en-US" sz="1600" dirty="0"/>
              <a:t>: Measures the amount of memory an algorithm uses</a:t>
            </a:r>
          </a:p>
          <a:p>
            <a:pPr lvl="0" algn="just">
              <a:lnSpc>
                <a:spcPct val="100000"/>
              </a:lnSpc>
            </a:pPr>
            <a:r>
              <a:rPr lang="en-US" sz="1600" dirty="0"/>
              <a:t>Both are typically measured in terms of input size n</a:t>
            </a:r>
          </a:p>
          <a:p>
            <a:pPr lvl="0" algn="just">
              <a:lnSpc>
                <a:spcPct val="100000"/>
              </a:lnSpc>
            </a:pPr>
            <a:r>
              <a:rPr lang="en-US" sz="1600" b="1" dirty="0"/>
              <a:t>Time vs. space</a:t>
            </a:r>
            <a:r>
              <a:rPr lang="en-US" sz="1600" dirty="0"/>
              <a:t>: Faster algorithms may use more memory, and vice versa</a:t>
            </a:r>
          </a:p>
          <a:p>
            <a:pPr lvl="0" algn="just">
              <a:lnSpc>
                <a:spcPct val="100000"/>
              </a:lnSpc>
            </a:pPr>
            <a:r>
              <a:rPr lang="en-US" sz="1600" b="1" dirty="0"/>
              <a:t>Readability vs. performance</a:t>
            </a:r>
            <a:r>
              <a:rPr lang="en-US" sz="1600" dirty="0"/>
              <a:t>: More efficient algorithms can be harder to understand and maintain</a:t>
            </a:r>
          </a:p>
          <a:p>
            <a:pPr lvl="0" algn="just">
              <a:lnSpc>
                <a:spcPct val="100000"/>
              </a:lnSpc>
            </a:pPr>
            <a:r>
              <a:rPr lang="en-US" sz="1600" b="1" dirty="0"/>
              <a:t>Profilers</a:t>
            </a:r>
            <a:r>
              <a:rPr lang="en-US" sz="1600" dirty="0"/>
              <a:t>: Tools that measure the time and memory usage of code</a:t>
            </a:r>
          </a:p>
          <a:p>
            <a:pPr lvl="0" algn="just">
              <a:lnSpc>
                <a:spcPct val="100000"/>
              </a:lnSpc>
            </a:pPr>
            <a:r>
              <a:rPr lang="en-US" sz="1600" b="1" dirty="0"/>
              <a:t>Benchmarks</a:t>
            </a:r>
            <a:r>
              <a:rPr lang="en-US" sz="1600" dirty="0"/>
              <a:t>: Standardized tests to compare the performance of different algorithms</a:t>
            </a:r>
          </a:p>
        </p:txBody>
      </p:sp>
      <p:pic>
        <p:nvPicPr>
          <p:cNvPr id="6" name="Picture 5" descr="Water droplet on a petal">
            <a:extLst>
              <a:ext uri="{FF2B5EF4-FFF2-40B4-BE49-F238E27FC236}">
                <a16:creationId xmlns:a16="http://schemas.microsoft.com/office/drawing/2014/main" id="{466D039A-662E-56D5-B525-FBED82860ED2}"/>
              </a:ext>
            </a:extLst>
          </p:cNvPr>
          <p:cNvPicPr>
            <a:picLocks noChangeAspect="1"/>
          </p:cNvPicPr>
          <p:nvPr/>
        </p:nvPicPr>
        <p:blipFill>
          <a:blip r:embed="rId2"/>
          <a:srcRect l="12193" r="39452" b="3"/>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47130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91079" y="725952"/>
            <a:ext cx="4927425" cy="1273930"/>
          </a:xfrm>
        </p:spPr>
        <p:txBody>
          <a:bodyPr>
            <a:normAutofit fontScale="90000"/>
          </a:bodyPr>
          <a:lstStyle/>
          <a:p>
            <a:r>
              <a:rPr lang="en-US" dirty="0"/>
              <a:t>3.3 Comparative Analysis</a:t>
            </a:r>
          </a:p>
        </p:txBody>
      </p:sp>
      <p:sp>
        <p:nvSpPr>
          <p:cNvPr id="45" name="Right Triangle 4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p:cNvSpPr>
            <a:spLocks noGrp="1"/>
          </p:cNvSpPr>
          <p:nvPr>
            <p:ph idx="1"/>
          </p:nvPr>
        </p:nvSpPr>
        <p:spPr>
          <a:xfrm>
            <a:off x="691079" y="2396762"/>
            <a:ext cx="4927425" cy="3927346"/>
          </a:xfrm>
        </p:spPr>
        <p:txBody>
          <a:bodyPr>
            <a:normAutofit fontScale="92500"/>
          </a:bodyPr>
          <a:lstStyle/>
          <a:p>
            <a:pPr lvl="0" algn="just">
              <a:lnSpc>
                <a:spcPct val="100000"/>
              </a:lnSpc>
            </a:pPr>
            <a:r>
              <a:rPr lang="en-US" sz="2400" b="1" dirty="0"/>
              <a:t>Empirical analysis</a:t>
            </a:r>
            <a:r>
              <a:rPr lang="en-US" sz="2400" dirty="0"/>
              <a:t>: Run the algorithms on various inputs and measure performance</a:t>
            </a:r>
          </a:p>
          <a:p>
            <a:pPr lvl="0" algn="just">
              <a:lnSpc>
                <a:spcPct val="100000"/>
              </a:lnSpc>
            </a:pPr>
            <a:r>
              <a:rPr lang="en-US" sz="2400" b="1" dirty="0"/>
              <a:t>Theoretical analysis</a:t>
            </a:r>
            <a:r>
              <a:rPr lang="en-US" sz="2400" dirty="0"/>
              <a:t>: Use mathematical techniques to derive time and space complexity</a:t>
            </a:r>
          </a:p>
          <a:p>
            <a:pPr lvl="1" algn="just">
              <a:lnSpc>
                <a:spcPct val="100000"/>
              </a:lnSpc>
            </a:pPr>
            <a:r>
              <a:rPr lang="en-US" sz="2200" b="1" dirty="0"/>
              <a:t>Advantages</a:t>
            </a:r>
            <a:r>
              <a:rPr lang="en-US" sz="2200" dirty="0"/>
              <a:t>: Provides insights into the best algorithm for a given problem</a:t>
            </a:r>
          </a:p>
          <a:p>
            <a:pPr lvl="1" algn="just">
              <a:lnSpc>
                <a:spcPct val="100000"/>
              </a:lnSpc>
            </a:pPr>
            <a:r>
              <a:rPr lang="en-US" sz="2200" b="1" dirty="0"/>
              <a:t>Limitations</a:t>
            </a:r>
            <a:r>
              <a:rPr lang="en-US" sz="2200" dirty="0"/>
              <a:t>: May not account for all real-world factors</a:t>
            </a:r>
          </a:p>
        </p:txBody>
      </p:sp>
      <p:pic>
        <p:nvPicPr>
          <p:cNvPr id="6" name="Picture 5" descr="Digital financial graphs in 3D">
            <a:extLst>
              <a:ext uri="{FF2B5EF4-FFF2-40B4-BE49-F238E27FC236}">
                <a16:creationId xmlns:a16="http://schemas.microsoft.com/office/drawing/2014/main" id="{E5676F1B-6549-99E9-EC71-CD296EA4E8AD}"/>
              </a:ext>
            </a:extLst>
          </p:cNvPr>
          <p:cNvPicPr>
            <a:picLocks noChangeAspect="1"/>
          </p:cNvPicPr>
          <p:nvPr/>
        </p:nvPicPr>
        <p:blipFill>
          <a:blip r:embed="rId2"/>
          <a:srcRect l="29192" r="3897" b="-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2607797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91079" y="725952"/>
            <a:ext cx="4927425" cy="1279830"/>
          </a:xfrm>
        </p:spPr>
        <p:txBody>
          <a:bodyPr>
            <a:normAutofit fontScale="90000"/>
          </a:bodyPr>
          <a:lstStyle/>
          <a:p>
            <a:r>
              <a:rPr lang="en-US" dirty="0"/>
              <a:t>Real-World Examples</a:t>
            </a:r>
          </a:p>
        </p:txBody>
      </p:sp>
      <p:sp>
        <p:nvSpPr>
          <p:cNvPr id="45" name="Right Triangle 4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p:cNvSpPr>
            <a:spLocks noGrp="1"/>
          </p:cNvSpPr>
          <p:nvPr>
            <p:ph idx="1"/>
          </p:nvPr>
        </p:nvSpPr>
        <p:spPr>
          <a:xfrm>
            <a:off x="787208" y="3438111"/>
            <a:ext cx="4927425" cy="1498849"/>
          </a:xfrm>
        </p:spPr>
        <p:txBody>
          <a:bodyPr>
            <a:normAutofit/>
          </a:bodyPr>
          <a:lstStyle/>
          <a:p>
            <a:pPr lvl="0"/>
            <a:r>
              <a:rPr lang="en-US" dirty="0"/>
              <a:t>Swapping of variable</a:t>
            </a:r>
          </a:p>
          <a:p>
            <a:pPr lvl="1"/>
            <a:r>
              <a:rPr lang="en-US" dirty="0"/>
              <a:t>Using 3 variables</a:t>
            </a:r>
          </a:p>
          <a:p>
            <a:pPr lvl="1"/>
            <a:r>
              <a:rPr lang="en-US" dirty="0"/>
              <a:t>Using 2 variables</a:t>
            </a:r>
          </a:p>
        </p:txBody>
      </p:sp>
      <p:pic>
        <p:nvPicPr>
          <p:cNvPr id="6" name="Picture 5" descr="101010 data lines to infinity">
            <a:extLst>
              <a:ext uri="{FF2B5EF4-FFF2-40B4-BE49-F238E27FC236}">
                <a16:creationId xmlns:a16="http://schemas.microsoft.com/office/drawing/2014/main" id="{75ACCB38-EC4E-FABB-752C-BDA03321FF1E}"/>
              </a:ext>
            </a:extLst>
          </p:cNvPr>
          <p:cNvPicPr>
            <a:picLocks noChangeAspect="1"/>
          </p:cNvPicPr>
          <p:nvPr/>
        </p:nvPicPr>
        <p:blipFill>
          <a:blip r:embed="rId2"/>
          <a:srcRect l="24086" r="20295" b="-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3904289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87D111-0A9D-421B-84EB-FC5811C3A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015ECF02-0C11-4320-A868-5EC7DD53DE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8C74A336-DE5D-4AE0-9A50-8D93C4AA45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11A81C9-7A36-4A04-B14C-A45B899E4B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E1DE35-5349-4B57-B255-C07C69270C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AFE9588-5F4B-41DF-9FF6-6B4969245C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4CC9B87-707A-4D04-9336-B1418878A8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8CF5CAA-7C4D-408A-B1A8-E98C0E6633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462EA1B-90F8-4C08-AE36-FFBA2B45BF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F7B5623-96F7-42F0-BAC5-78D6789E01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85D83B1-1723-4710-8FC5-18EDC879E4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998838C-DFB6-48F7-A18D-30469E8162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DB9A78-94CB-422D-B92E-65FD2732EC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A5DBD01-426B-424D-815A-96518F6007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B0218DF-D55B-4D41-AE23-F1E64BAC60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D61EB8-98CC-4243-9E20-33CAC65BF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35F0944-B143-45B0-8B72-6CE34D4612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F68EF7F-67D0-463D-AB84-EA24D18196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17074E-4E65-4CBD-B1B0-9C18D6F724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CC905ED-EF46-4349-9E9B-2174310948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B91F234-1C65-45AC-8CCE-A1C4AE49CE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46B3DB-5DBB-41CF-9FA5-010ECA0C3B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92A3FF8-F172-47ED-84C6-802C85C1CB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933982-9CB6-4199-B123-A3669A4FEF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CA832CD-B214-4ABC-AC95-A3DA116ACE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7EBA147-C4BA-4B48-B61D-CA24B8B06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A8253B7-461E-48CC-B871-8A255EE3D7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ADE46C3-C2E1-4492-AC59-870160A3C8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0052E9-B440-4C1E-BC41-39957D5901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1F119B-638C-42B1-8400-709B94F1EE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16299ED-D998-4895-9CCF-02427F1954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4442675-84C9-45C8-9524-ABE4E25071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5BE3E63-4FA5-4EBD-9F3B-E29F5128A8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089726" y="722903"/>
            <a:ext cx="5415521" cy="2706098"/>
          </a:xfrm>
        </p:spPr>
        <p:txBody>
          <a:bodyPr>
            <a:normAutofit/>
          </a:bodyPr>
          <a:lstStyle/>
          <a:p>
            <a:pPr>
              <a:lnSpc>
                <a:spcPct val="90000"/>
              </a:lnSpc>
            </a:pPr>
            <a:r>
              <a:rPr lang="en-US" sz="4600" dirty="0"/>
              <a:t>4. Measuring Time and Space Complexity of Algorithms</a:t>
            </a:r>
          </a:p>
        </p:txBody>
      </p:sp>
      <p:pic>
        <p:nvPicPr>
          <p:cNvPr id="5" name="Picture 4">
            <a:extLst>
              <a:ext uri="{FF2B5EF4-FFF2-40B4-BE49-F238E27FC236}">
                <a16:creationId xmlns:a16="http://schemas.microsoft.com/office/drawing/2014/main" id="{F92BF236-15F5-AEE1-6CF7-643FD0D7AF02}"/>
              </a:ext>
            </a:extLst>
          </p:cNvPr>
          <p:cNvPicPr>
            <a:picLocks noChangeAspect="1"/>
          </p:cNvPicPr>
          <p:nvPr/>
        </p:nvPicPr>
        <p:blipFill>
          <a:blip r:embed="rId2"/>
          <a:srcRect l="27416" r="15680" b="-3"/>
          <a:stretch/>
        </p:blipFill>
        <p:spPr>
          <a:xfrm>
            <a:off x="1" y="10"/>
            <a:ext cx="5854890" cy="6857990"/>
          </a:xfrm>
          <a:custGeom>
            <a:avLst/>
            <a:gdLst/>
            <a:ahLst/>
            <a:cxnLst/>
            <a:rect l="l" t="t" r="r" b="b"/>
            <a:pathLst>
              <a:path w="6036633" h="6858000">
                <a:moveTo>
                  <a:pt x="0" y="0"/>
                </a:moveTo>
                <a:lnTo>
                  <a:pt x="5782584" y="0"/>
                </a:lnTo>
                <a:lnTo>
                  <a:pt x="5847735" y="280891"/>
                </a:lnTo>
                <a:cubicBezTo>
                  <a:pt x="6512611" y="3337011"/>
                  <a:pt x="5215360" y="3533975"/>
                  <a:pt x="5130974" y="6590095"/>
                </a:cubicBezTo>
                <a:lnTo>
                  <a:pt x="5127340" y="6858000"/>
                </a:lnTo>
                <a:lnTo>
                  <a:pt x="0" y="6858000"/>
                </a:lnTo>
                <a:close/>
              </a:path>
            </a:pathLst>
          </a:custGeom>
        </p:spPr>
      </p:pic>
      <p:sp>
        <p:nvSpPr>
          <p:cNvPr id="44" name="Right Triangle 43">
            <a:extLst>
              <a:ext uri="{FF2B5EF4-FFF2-40B4-BE49-F238E27FC236}">
                <a16:creationId xmlns:a16="http://schemas.microsoft.com/office/drawing/2014/main" id="{F0753E91-DF19-4FA4-BFBF-221696B8D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6297356" y="-287372"/>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89798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87D111-0A9D-421B-84EB-FC5811C3A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CEC7A2BB-E03E-436B-ABA5-3EBC8FB406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A6DC0849-A033-4B02-97FE-B41AD9A866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3ADCA7D-864A-49AD-B820-102F220EA7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57E947-1347-4EB3-89EB-DF85D94E26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B5FAB9-675C-4906-A39C-BCFD689294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524971-DA3C-4B74-A99D-95CECD50C9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DBDB683-BC6A-4522-82A5-C7457201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41560A9-0B55-472F-8261-6951E27C52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D874A14-7926-47E8-947C-904C98B0E0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E5598F-2EAC-49C0-B77B-95438A8EDD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8993AC-196C-48AC-BCE3-3E71814D91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517F3CA-CF3E-4CD8-B001-2BDF09D767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237402-E5C4-470B-955F-F3A8867765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315EAA5-98ED-4276-880E-4E3789CEAA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7F94794-653E-45B6-811B-8081788A0E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2DE38F-FC85-4274-8C84-8E75162E6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4AF14C3-798E-4C02-A6B4-165D003D72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3D4C15-2F93-446B-AF2D-82072EC01A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09026E7-4EC6-47AE-A989-318A5CA6BA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DEDA5A-47AA-4ED0-897C-C0B1873B6F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061821F-242E-4E40-B305-9048634C0F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734AE8-EEDD-4DCB-9723-087DC2ECC6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DB511B-1563-4336-AFBB-D561A7C0B4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CEC4A9-4067-4D92-A28E-EE8152717C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B783B25-A3A3-45C4-B04C-A116442505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31178CD-3DE0-4C42-811C-7BC881FBF6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26C508-8BE5-4ACF-A219-09B5D995BF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58DEC2-3409-477A-84B4-A5D297FB01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E3E226-6EDA-4FC4-B670-9590DD5CE7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BC874A8-EE7F-4F92-AAEA-40B18D939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3D647B-0C43-4C02-9BD2-A01859FD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6DE01B-DD35-4B52-A72E-57E60E2263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84225" y="746840"/>
            <a:ext cx="5402454" cy="2510445"/>
          </a:xfrm>
        </p:spPr>
        <p:txBody>
          <a:bodyPr>
            <a:normAutofit/>
          </a:bodyPr>
          <a:lstStyle/>
          <a:p>
            <a:r>
              <a:rPr lang="en-US" dirty="0"/>
              <a:t>4.1 Time Complexity</a:t>
            </a:r>
          </a:p>
        </p:txBody>
      </p:sp>
      <p:sp>
        <p:nvSpPr>
          <p:cNvPr id="44" name="Right Triangle 43">
            <a:extLst>
              <a:ext uri="{FF2B5EF4-FFF2-40B4-BE49-F238E27FC236}">
                <a16:creationId xmlns:a16="http://schemas.microsoft.com/office/drawing/2014/main" id="{218D3B53-4071-48E8-9CB1-4566DAFA0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2" y="2600449"/>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8D23F068-B85A-9CCB-A8FC-2B4E70E405AB}"/>
              </a:ext>
            </a:extLst>
          </p:cNvPr>
          <p:cNvPicPr>
            <a:picLocks noChangeAspect="1"/>
          </p:cNvPicPr>
          <p:nvPr/>
        </p:nvPicPr>
        <p:blipFill>
          <a:blip r:embed="rId2"/>
          <a:srcRect l="23341" r="29595" b="6250"/>
          <a:stretch/>
        </p:blipFill>
        <p:spPr>
          <a:xfrm>
            <a:off x="6062050" y="-1554"/>
            <a:ext cx="6120571"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3953345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52625" y="571501"/>
            <a:ext cx="8286750" cy="557212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91079" y="254007"/>
            <a:ext cx="4927425" cy="1327024"/>
          </a:xfrm>
        </p:spPr>
        <p:txBody>
          <a:bodyPr>
            <a:normAutofit fontScale="90000"/>
          </a:bodyPr>
          <a:lstStyle/>
          <a:p>
            <a:r>
              <a:rPr lang="en-US" dirty="0"/>
              <a:t>Definition and Significance</a:t>
            </a:r>
          </a:p>
        </p:txBody>
      </p:sp>
      <p:sp>
        <p:nvSpPr>
          <p:cNvPr id="45" name="Right Triangle 4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p:cNvSpPr>
            <a:spLocks noGrp="1"/>
          </p:cNvSpPr>
          <p:nvPr>
            <p:ph idx="1"/>
          </p:nvPr>
        </p:nvSpPr>
        <p:spPr>
          <a:xfrm>
            <a:off x="691079" y="1710814"/>
            <a:ext cx="6870052" cy="4421234"/>
          </a:xfrm>
        </p:spPr>
        <p:txBody>
          <a:bodyPr>
            <a:normAutofit/>
          </a:bodyPr>
          <a:lstStyle/>
          <a:p>
            <a:pPr lvl="0" algn="just">
              <a:lnSpc>
                <a:spcPct val="100000"/>
              </a:lnSpc>
            </a:pPr>
            <a:r>
              <a:rPr lang="en-US" dirty="0"/>
              <a:t>Time complexity describes the amount of time an algorithm takes to complete as a function of the input size n</a:t>
            </a:r>
          </a:p>
          <a:p>
            <a:pPr lvl="0" algn="just">
              <a:lnSpc>
                <a:spcPct val="100000"/>
              </a:lnSpc>
            </a:pPr>
            <a:r>
              <a:rPr lang="en-US" dirty="0"/>
              <a:t>Helps predict the performance of algorithms as input size grows</a:t>
            </a:r>
          </a:p>
          <a:p>
            <a:pPr lvl="0" algn="just">
              <a:lnSpc>
                <a:spcPct val="100000"/>
              </a:lnSpc>
            </a:pPr>
            <a:r>
              <a:rPr lang="en-US" dirty="0"/>
              <a:t>Identify the basic operations performed by the algorithm</a:t>
            </a:r>
          </a:p>
          <a:p>
            <a:pPr lvl="0" algn="just">
              <a:lnSpc>
                <a:spcPct val="100000"/>
              </a:lnSpc>
            </a:pPr>
            <a:r>
              <a:rPr lang="en-US" dirty="0"/>
              <a:t>Count the number of times each operation is executed</a:t>
            </a:r>
          </a:p>
          <a:p>
            <a:pPr lvl="0" algn="just">
              <a:lnSpc>
                <a:spcPct val="100000"/>
              </a:lnSpc>
            </a:pPr>
            <a:r>
              <a:rPr lang="en-US" b="1" dirty="0"/>
              <a:t>Linear Search</a:t>
            </a:r>
            <a:r>
              <a:rPr lang="en-US" dirty="0"/>
              <a:t>: O(n) as it checks each element</a:t>
            </a:r>
          </a:p>
          <a:p>
            <a:pPr lvl="0" algn="just">
              <a:lnSpc>
                <a:spcPct val="100000"/>
              </a:lnSpc>
            </a:pPr>
            <a:r>
              <a:rPr lang="en-US" b="1" dirty="0"/>
              <a:t>MergeSort</a:t>
            </a:r>
            <a:r>
              <a:rPr lang="en-US" dirty="0"/>
              <a:t>: O(n log(n)) due to dividing the array and merging subarrays</a:t>
            </a:r>
          </a:p>
        </p:txBody>
      </p:sp>
      <p:pic>
        <p:nvPicPr>
          <p:cNvPr id="6" name="Picture 5" descr="Dark blue shattered geometric chain">
            <a:extLst>
              <a:ext uri="{FF2B5EF4-FFF2-40B4-BE49-F238E27FC236}">
                <a16:creationId xmlns:a16="http://schemas.microsoft.com/office/drawing/2014/main" id="{844AD438-8DBC-6E02-1BB8-5FEA21C37C55}"/>
              </a:ext>
            </a:extLst>
          </p:cNvPr>
          <p:cNvPicPr>
            <a:picLocks noChangeAspect="1"/>
          </p:cNvPicPr>
          <p:nvPr/>
        </p:nvPicPr>
        <p:blipFill>
          <a:blip r:embed="rId2"/>
          <a:srcRect l="51641" r="3" b="3"/>
          <a:stretch/>
        </p:blipFill>
        <p:spPr>
          <a:xfrm>
            <a:off x="7828443" y="1"/>
            <a:ext cx="4380169"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2081945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87D111-0A9D-421B-84EB-FC5811C3A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CEC7A2BB-E03E-436B-ABA5-3EBC8FB406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A6DC0849-A033-4B02-97FE-B41AD9A866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3ADCA7D-864A-49AD-B820-102F220EA7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57E947-1347-4EB3-89EB-DF85D94E26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B5FAB9-675C-4906-A39C-BCFD689294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524971-DA3C-4B74-A99D-95CECD50C9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DBDB683-BC6A-4522-82A5-C7457201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41560A9-0B55-472F-8261-6951E27C52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D874A14-7926-47E8-947C-904C98B0E0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E5598F-2EAC-49C0-B77B-95438A8EDD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8993AC-196C-48AC-BCE3-3E71814D91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517F3CA-CF3E-4CD8-B001-2BDF09D767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237402-E5C4-470B-955F-F3A8867765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315EAA5-98ED-4276-880E-4E3789CEAA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7F94794-653E-45B6-811B-8081788A0E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2DE38F-FC85-4274-8C84-8E75162E6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4AF14C3-798E-4C02-A6B4-165D003D72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3D4C15-2F93-446B-AF2D-82072EC01A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09026E7-4EC6-47AE-A989-318A5CA6BA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DEDA5A-47AA-4ED0-897C-C0B1873B6F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061821F-242E-4E40-B305-9048634C0F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734AE8-EEDD-4DCB-9723-087DC2ECC6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DB511B-1563-4336-AFBB-D561A7C0B4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CEC4A9-4067-4D92-A28E-EE8152717C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B783B25-A3A3-45C4-B04C-A116442505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31178CD-3DE0-4C42-811C-7BC881FBF6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26C508-8BE5-4ACF-A219-09B5D995BF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58DEC2-3409-477A-84B4-A5D297FB01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E3E226-6EDA-4FC4-B670-9590DD5CE7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BC874A8-EE7F-4F92-AAEA-40B18D939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3D647B-0C43-4C02-9BD2-A01859FD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6DE01B-DD35-4B52-A72E-57E60E2263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84225" y="746840"/>
            <a:ext cx="5402454" cy="2510445"/>
          </a:xfrm>
        </p:spPr>
        <p:txBody>
          <a:bodyPr>
            <a:normAutofit/>
          </a:bodyPr>
          <a:lstStyle/>
          <a:p>
            <a:r>
              <a:rPr lang="en-US" dirty="0"/>
              <a:t>4.2 Space Complexity</a:t>
            </a:r>
          </a:p>
        </p:txBody>
      </p:sp>
      <p:sp>
        <p:nvSpPr>
          <p:cNvPr id="44" name="Right Triangle 43">
            <a:extLst>
              <a:ext uri="{FF2B5EF4-FFF2-40B4-BE49-F238E27FC236}">
                <a16:creationId xmlns:a16="http://schemas.microsoft.com/office/drawing/2014/main" id="{218D3B53-4071-48E8-9CB1-4566DAFA0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2" y="2600449"/>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A swirling meteorite">
            <a:extLst>
              <a:ext uri="{FF2B5EF4-FFF2-40B4-BE49-F238E27FC236}">
                <a16:creationId xmlns:a16="http://schemas.microsoft.com/office/drawing/2014/main" id="{A9AD3069-A757-72D7-3030-01EAF3376536}"/>
              </a:ext>
            </a:extLst>
          </p:cNvPr>
          <p:cNvPicPr>
            <a:picLocks noChangeAspect="1"/>
          </p:cNvPicPr>
          <p:nvPr/>
        </p:nvPicPr>
        <p:blipFill>
          <a:blip r:embed="rId2"/>
          <a:srcRect l="24224" r="18082" b="5"/>
          <a:stretch/>
        </p:blipFill>
        <p:spPr>
          <a:xfrm>
            <a:off x="6062050" y="-1554"/>
            <a:ext cx="6120571"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148818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91079" y="672859"/>
            <a:ext cx="4927425" cy="1628645"/>
          </a:xfrm>
        </p:spPr>
        <p:txBody>
          <a:bodyPr>
            <a:normAutofit/>
          </a:bodyPr>
          <a:lstStyle/>
          <a:p>
            <a:r>
              <a:rPr lang="en-US" dirty="0"/>
              <a:t>Definition and Importance</a:t>
            </a:r>
          </a:p>
        </p:txBody>
      </p:sp>
      <p:sp>
        <p:nvSpPr>
          <p:cNvPr id="45" name="Right Triangle 4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p:cNvSpPr>
            <a:spLocks noGrp="1"/>
          </p:cNvSpPr>
          <p:nvPr>
            <p:ph idx="1"/>
          </p:nvPr>
        </p:nvSpPr>
        <p:spPr>
          <a:xfrm>
            <a:off x="691079" y="2886116"/>
            <a:ext cx="5497344" cy="3245931"/>
          </a:xfrm>
        </p:spPr>
        <p:txBody>
          <a:bodyPr>
            <a:normAutofit/>
          </a:bodyPr>
          <a:lstStyle/>
          <a:p>
            <a:pPr lvl="0" algn="just"/>
            <a:r>
              <a:rPr lang="en-US" sz="2400" dirty="0"/>
              <a:t>Space complexity describes the amount of memory an algorithm uses as a function of the input size n.</a:t>
            </a:r>
          </a:p>
          <a:p>
            <a:pPr lvl="0" algn="just"/>
            <a:r>
              <a:rPr lang="en-US" sz="2400" dirty="0"/>
              <a:t>Important for understanding the memory requirements of an algorithm.</a:t>
            </a:r>
          </a:p>
        </p:txBody>
      </p:sp>
      <p:pic>
        <p:nvPicPr>
          <p:cNvPr id="6" name="Picture 5">
            <a:extLst>
              <a:ext uri="{FF2B5EF4-FFF2-40B4-BE49-F238E27FC236}">
                <a16:creationId xmlns:a16="http://schemas.microsoft.com/office/drawing/2014/main" id="{24EE96AC-F072-BED0-01BD-B258FBE40301}"/>
              </a:ext>
            </a:extLst>
          </p:cNvPr>
          <p:cNvPicPr>
            <a:picLocks noChangeAspect="1"/>
          </p:cNvPicPr>
          <p:nvPr/>
        </p:nvPicPr>
        <p:blipFill>
          <a:blip r:embed="rId2"/>
          <a:srcRect l="16677" r="37989" b="625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1321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91079" y="725951"/>
            <a:ext cx="4927425" cy="1938525"/>
          </a:xfrm>
        </p:spPr>
        <p:txBody>
          <a:bodyPr>
            <a:normAutofit/>
          </a:bodyPr>
          <a:lstStyle/>
          <a:p>
            <a:r>
              <a:rPr lang="en-US" dirty="0"/>
              <a:t>Measuring Space Usage</a:t>
            </a:r>
          </a:p>
        </p:txBody>
      </p:sp>
      <p:sp>
        <p:nvSpPr>
          <p:cNvPr id="45" name="Right Triangle 4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p:cNvSpPr>
            <a:spLocks noGrp="1"/>
          </p:cNvSpPr>
          <p:nvPr>
            <p:ph idx="1"/>
          </p:nvPr>
        </p:nvSpPr>
        <p:spPr>
          <a:xfrm>
            <a:off x="691079" y="2886116"/>
            <a:ext cx="5425704" cy="3245931"/>
          </a:xfrm>
        </p:spPr>
        <p:txBody>
          <a:bodyPr>
            <a:normAutofit/>
          </a:bodyPr>
          <a:lstStyle/>
          <a:p>
            <a:pPr lvl="0"/>
            <a:r>
              <a:rPr lang="en-US" dirty="0"/>
              <a:t>Account for all memory used, including input data, auxiliary structures, and recursion stack</a:t>
            </a:r>
          </a:p>
          <a:p>
            <a:pPr lvl="0"/>
            <a:r>
              <a:rPr lang="en-US" b="1" dirty="0"/>
              <a:t>In-Place Sorting Algorithms</a:t>
            </a:r>
            <a:r>
              <a:rPr lang="en-US" dirty="0"/>
              <a:t>: O extra space</a:t>
            </a:r>
          </a:p>
          <a:p>
            <a:pPr lvl="0"/>
            <a:r>
              <a:rPr lang="en-US" b="1" dirty="0"/>
              <a:t>Dynamic Programming</a:t>
            </a:r>
            <a:r>
              <a:rPr lang="en-US" dirty="0"/>
              <a:t>: O(n) or O(n^2) depending on the problem</a:t>
            </a:r>
          </a:p>
        </p:txBody>
      </p:sp>
      <p:pic>
        <p:nvPicPr>
          <p:cNvPr id="6" name="Picture 5" descr="Blue blocks and networks technology background">
            <a:extLst>
              <a:ext uri="{FF2B5EF4-FFF2-40B4-BE49-F238E27FC236}">
                <a16:creationId xmlns:a16="http://schemas.microsoft.com/office/drawing/2014/main" id="{766D5E8B-3346-6CC1-984E-926254694404}"/>
              </a:ext>
            </a:extLst>
          </p:cNvPr>
          <p:cNvPicPr>
            <a:picLocks noChangeAspect="1"/>
          </p:cNvPicPr>
          <p:nvPr/>
        </p:nvPicPr>
        <p:blipFill>
          <a:blip r:embed="rId2"/>
          <a:srcRect l="9724" r="41920" b="-432"/>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2601842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87D111-0A9D-421B-84EB-FC5811C3A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CEC7A2BB-E03E-436B-ABA5-3EBC8FB406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A6DC0849-A033-4B02-97FE-B41AD9A866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3ADCA7D-864A-49AD-B820-102F220EA7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57E947-1347-4EB3-89EB-DF85D94E26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B5FAB9-675C-4906-A39C-BCFD689294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524971-DA3C-4B74-A99D-95CECD50C9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DBDB683-BC6A-4522-82A5-C7457201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41560A9-0B55-472F-8261-6951E27C52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D874A14-7926-47E8-947C-904C98B0E0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E5598F-2EAC-49C0-B77B-95438A8EDD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8993AC-196C-48AC-BCE3-3E71814D91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517F3CA-CF3E-4CD8-B001-2BDF09D767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237402-E5C4-470B-955F-F3A8867765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315EAA5-98ED-4276-880E-4E3789CEAA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7F94794-653E-45B6-811B-8081788A0E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2DE38F-FC85-4274-8C84-8E75162E6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4AF14C3-798E-4C02-A6B4-165D003D72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3D4C15-2F93-446B-AF2D-82072EC01A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09026E7-4EC6-47AE-A989-318A5CA6BA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DEDA5A-47AA-4ED0-897C-C0B1873B6F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061821F-242E-4E40-B305-9048634C0F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734AE8-EEDD-4DCB-9723-087DC2ECC6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DB511B-1563-4336-AFBB-D561A7C0B4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CEC4A9-4067-4D92-A28E-EE8152717C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B783B25-A3A3-45C4-B04C-A116442505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31178CD-3DE0-4C42-811C-7BC881FBF6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26C508-8BE5-4ACF-A219-09B5D995BF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58DEC2-3409-477A-84B4-A5D297FB01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E3E226-6EDA-4FC4-B670-9590DD5CE7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BC874A8-EE7F-4F92-AAEA-40B18D939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3D647B-0C43-4C02-9BD2-A01859FD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6DE01B-DD35-4B52-A72E-57E60E2263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84225" y="746840"/>
            <a:ext cx="5402454" cy="2510445"/>
          </a:xfrm>
        </p:spPr>
        <p:txBody>
          <a:bodyPr>
            <a:normAutofit/>
          </a:bodyPr>
          <a:lstStyle/>
          <a:p>
            <a:r>
              <a:rPr lang="en-US" dirty="0"/>
              <a:t>4.3 Asymptotic Analysis</a:t>
            </a:r>
          </a:p>
        </p:txBody>
      </p:sp>
      <p:sp>
        <p:nvSpPr>
          <p:cNvPr id="44" name="Right Triangle 43">
            <a:extLst>
              <a:ext uri="{FF2B5EF4-FFF2-40B4-BE49-F238E27FC236}">
                <a16:creationId xmlns:a16="http://schemas.microsoft.com/office/drawing/2014/main" id="{218D3B53-4071-48E8-9CB1-4566DAFA0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2" y="2600449"/>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An image of a part of a periodic table and test tubes">
            <a:extLst>
              <a:ext uri="{FF2B5EF4-FFF2-40B4-BE49-F238E27FC236}">
                <a16:creationId xmlns:a16="http://schemas.microsoft.com/office/drawing/2014/main" id="{D80140D8-A52E-042D-1861-0E096D56B5D9}"/>
              </a:ext>
            </a:extLst>
          </p:cNvPr>
          <p:cNvPicPr>
            <a:picLocks noChangeAspect="1"/>
          </p:cNvPicPr>
          <p:nvPr/>
        </p:nvPicPr>
        <p:blipFill>
          <a:blip r:embed="rId2"/>
          <a:srcRect l="4823" r="5940" b="11"/>
          <a:stretch/>
        </p:blipFill>
        <p:spPr>
          <a:xfrm>
            <a:off x="6062050" y="-1554"/>
            <a:ext cx="6120571"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2465720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91079" y="725951"/>
            <a:ext cx="4927425" cy="1938525"/>
          </a:xfrm>
        </p:spPr>
        <p:txBody>
          <a:bodyPr>
            <a:normAutofit/>
          </a:bodyPr>
          <a:lstStyle/>
          <a:p>
            <a:r>
              <a:rPr lang="en-US" dirty="0"/>
              <a:t>Asymptotic Notation</a:t>
            </a:r>
          </a:p>
        </p:txBody>
      </p:sp>
      <p:sp>
        <p:nvSpPr>
          <p:cNvPr id="45" name="Right Triangle 4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p:cNvSpPr>
            <a:spLocks noGrp="1"/>
          </p:cNvSpPr>
          <p:nvPr>
            <p:ph idx="1"/>
          </p:nvPr>
        </p:nvSpPr>
        <p:spPr>
          <a:xfrm>
            <a:off x="691079" y="2886116"/>
            <a:ext cx="4927425" cy="3245931"/>
          </a:xfrm>
        </p:spPr>
        <p:txBody>
          <a:bodyPr>
            <a:normAutofit/>
          </a:bodyPr>
          <a:lstStyle/>
          <a:p>
            <a:pPr lvl="0"/>
            <a:r>
              <a:rPr lang="en-US" dirty="0"/>
              <a:t>Big O: Upper bound</a:t>
            </a:r>
          </a:p>
          <a:p>
            <a:pPr lvl="0"/>
            <a:r>
              <a:rPr lang="en-US" dirty="0"/>
              <a:t>Big Theta : Tight bound</a:t>
            </a:r>
          </a:p>
          <a:p>
            <a:pPr lvl="0"/>
            <a:r>
              <a:rPr lang="en-US" dirty="0"/>
              <a:t>Big Omega : Lower bound</a:t>
            </a:r>
          </a:p>
          <a:p>
            <a:pPr lvl="0"/>
            <a:r>
              <a:rPr lang="en-US" dirty="0"/>
              <a:t>Provides a high-level understanding of algorithm performance</a:t>
            </a:r>
          </a:p>
          <a:p>
            <a:pPr lvl="0"/>
            <a:r>
              <a:rPr lang="en-US" dirty="0"/>
              <a:t>Helps compare algorithms without implementation details</a:t>
            </a:r>
          </a:p>
        </p:txBody>
      </p:sp>
      <p:pic>
        <p:nvPicPr>
          <p:cNvPr id="6" name="Picture 5" descr="Formulae written on a blackboard">
            <a:extLst>
              <a:ext uri="{FF2B5EF4-FFF2-40B4-BE49-F238E27FC236}">
                <a16:creationId xmlns:a16="http://schemas.microsoft.com/office/drawing/2014/main" id="{72670E8A-11D1-AAD8-4303-19F42E406F8C}"/>
              </a:ext>
            </a:extLst>
          </p:cNvPr>
          <p:cNvPicPr>
            <a:picLocks noChangeAspect="1"/>
          </p:cNvPicPr>
          <p:nvPr/>
        </p:nvPicPr>
        <p:blipFill>
          <a:blip r:embed="rId2"/>
          <a:srcRect l="24049" r="18571" b="2"/>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3141387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91079" y="725951"/>
            <a:ext cx="4927425" cy="1938525"/>
          </a:xfrm>
        </p:spPr>
        <p:txBody>
          <a:bodyPr>
            <a:normAutofit/>
          </a:bodyPr>
          <a:lstStyle/>
          <a:p>
            <a:r>
              <a:rPr lang="en-US" dirty="0"/>
              <a:t>Common Pitfalls</a:t>
            </a:r>
          </a:p>
        </p:txBody>
      </p:sp>
      <p:sp>
        <p:nvSpPr>
          <p:cNvPr id="45" name="Right Triangle 4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p:cNvSpPr>
            <a:spLocks noGrp="1"/>
          </p:cNvSpPr>
          <p:nvPr>
            <p:ph idx="1"/>
          </p:nvPr>
        </p:nvSpPr>
        <p:spPr>
          <a:xfrm>
            <a:off x="691079" y="2886116"/>
            <a:ext cx="4927425" cy="3245931"/>
          </a:xfrm>
        </p:spPr>
        <p:txBody>
          <a:bodyPr>
            <a:normAutofit/>
          </a:bodyPr>
          <a:lstStyle/>
          <a:p>
            <a:pPr lvl="0" algn="just"/>
            <a:r>
              <a:rPr lang="en-US" dirty="0"/>
              <a:t>Ignoring </a:t>
            </a:r>
          </a:p>
          <a:p>
            <a:pPr lvl="1" algn="just"/>
            <a:r>
              <a:rPr lang="en-US" dirty="0"/>
              <a:t>constant factors and </a:t>
            </a:r>
          </a:p>
          <a:p>
            <a:pPr lvl="1" algn="just"/>
            <a:r>
              <a:rPr lang="en-US" dirty="0"/>
              <a:t>lower-order terms </a:t>
            </a:r>
          </a:p>
          <a:p>
            <a:pPr algn="just"/>
            <a:r>
              <a:rPr lang="en-US" dirty="0"/>
              <a:t>that might be significant for small inputs.</a:t>
            </a:r>
          </a:p>
          <a:p>
            <a:pPr lvl="0" algn="just"/>
            <a:r>
              <a:rPr lang="en-US" dirty="0"/>
              <a:t>Misinterpreting asymptotic notation as an exact measure.</a:t>
            </a:r>
          </a:p>
        </p:txBody>
      </p:sp>
      <p:pic>
        <p:nvPicPr>
          <p:cNvPr id="6" name="Picture 5" descr="Sticky notes on a wall">
            <a:extLst>
              <a:ext uri="{FF2B5EF4-FFF2-40B4-BE49-F238E27FC236}">
                <a16:creationId xmlns:a16="http://schemas.microsoft.com/office/drawing/2014/main" id="{D955BDB0-9171-611B-6024-9987C424B08D}"/>
              </a:ext>
            </a:extLst>
          </p:cNvPr>
          <p:cNvPicPr>
            <a:picLocks noChangeAspect="1"/>
          </p:cNvPicPr>
          <p:nvPr/>
        </p:nvPicPr>
        <p:blipFill>
          <a:blip r:embed="rId2"/>
          <a:srcRect l="19139" r="20913" b="-10"/>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1635131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87D111-0A9D-421B-84EB-FC5811C3A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CEC7A2BB-E03E-436B-ABA5-3EBC8FB406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A6DC0849-A033-4B02-97FE-B41AD9A866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3ADCA7D-864A-49AD-B820-102F220EA7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57E947-1347-4EB3-89EB-DF85D94E26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B5FAB9-675C-4906-A39C-BCFD689294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524971-DA3C-4B74-A99D-95CECD50C9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DBDB683-BC6A-4522-82A5-C7457201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41560A9-0B55-472F-8261-6951E27C52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D874A14-7926-47E8-947C-904C98B0E0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E5598F-2EAC-49C0-B77B-95438A8EDD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8993AC-196C-48AC-BCE3-3E71814D91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517F3CA-CF3E-4CD8-B001-2BDF09D767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237402-E5C4-470B-955F-F3A8867765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315EAA5-98ED-4276-880E-4E3789CEAA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7F94794-653E-45B6-811B-8081788A0E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2DE38F-FC85-4274-8C84-8E75162E6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4AF14C3-798E-4C02-A6B4-165D003D72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3D4C15-2F93-446B-AF2D-82072EC01A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09026E7-4EC6-47AE-A989-318A5CA6BA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DEDA5A-47AA-4ED0-897C-C0B1873B6F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061821F-242E-4E40-B305-9048634C0F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734AE8-EEDD-4DCB-9723-087DC2ECC6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DB511B-1563-4336-AFBB-D561A7C0B4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CEC4A9-4067-4D92-A28E-EE8152717C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B783B25-A3A3-45C4-B04C-A116442505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31178CD-3DE0-4C42-811C-7BC881FBF6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26C508-8BE5-4ACF-A219-09B5D995BF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58DEC2-3409-477A-84B4-A5D297FB01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E3E226-6EDA-4FC4-B670-9590DD5CE7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BC874A8-EE7F-4F92-AAEA-40B18D939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23D647B-0C43-4C02-9BD2-A01859FD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6DE01B-DD35-4B52-A72E-57E60E2263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84225" y="746840"/>
            <a:ext cx="5402454" cy="2510445"/>
          </a:xfrm>
        </p:spPr>
        <p:txBody>
          <a:bodyPr>
            <a:normAutofit/>
          </a:bodyPr>
          <a:lstStyle/>
          <a:p>
            <a:pPr>
              <a:lnSpc>
                <a:spcPct val="90000"/>
              </a:lnSpc>
            </a:pPr>
            <a:r>
              <a:rPr lang="en-US" dirty="0"/>
              <a:t>5. Trade-off Concept in Algorithms</a:t>
            </a:r>
          </a:p>
        </p:txBody>
      </p:sp>
      <p:sp>
        <p:nvSpPr>
          <p:cNvPr id="44" name="Right Triangle 43">
            <a:extLst>
              <a:ext uri="{FF2B5EF4-FFF2-40B4-BE49-F238E27FC236}">
                <a16:creationId xmlns:a16="http://schemas.microsoft.com/office/drawing/2014/main" id="{218D3B53-4071-48E8-9CB1-4566DAFA0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2" y="2600449"/>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Different numbers in white flying around">
            <a:extLst>
              <a:ext uri="{FF2B5EF4-FFF2-40B4-BE49-F238E27FC236}">
                <a16:creationId xmlns:a16="http://schemas.microsoft.com/office/drawing/2014/main" id="{C45CCDB8-A50E-7DC3-A9C5-3C7CC70141C9}"/>
              </a:ext>
            </a:extLst>
          </p:cNvPr>
          <p:cNvPicPr>
            <a:picLocks noChangeAspect="1"/>
          </p:cNvPicPr>
          <p:nvPr/>
        </p:nvPicPr>
        <p:blipFill>
          <a:blip r:embed="rId2"/>
          <a:srcRect l="16701" r="16366" b="4"/>
          <a:stretch/>
        </p:blipFill>
        <p:spPr>
          <a:xfrm>
            <a:off x="6062050" y="-1554"/>
            <a:ext cx="6120571"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447490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91079" y="725951"/>
            <a:ext cx="4927425" cy="1938525"/>
          </a:xfrm>
        </p:spPr>
        <p:txBody>
          <a:bodyPr>
            <a:normAutofit/>
          </a:bodyPr>
          <a:lstStyle/>
          <a:p>
            <a:r>
              <a:rPr lang="en-US" dirty="0"/>
              <a:t>5.1 Introduction to Trade-offs</a:t>
            </a:r>
          </a:p>
        </p:txBody>
      </p:sp>
      <p:sp>
        <p:nvSpPr>
          <p:cNvPr id="45" name="Right Triangle 4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p:cNvSpPr>
            <a:spLocks noGrp="1"/>
          </p:cNvSpPr>
          <p:nvPr>
            <p:ph idx="1"/>
          </p:nvPr>
        </p:nvSpPr>
        <p:spPr>
          <a:xfrm>
            <a:off x="691079" y="2886116"/>
            <a:ext cx="4927425" cy="3245931"/>
          </a:xfrm>
        </p:spPr>
        <p:txBody>
          <a:bodyPr>
            <a:normAutofit/>
          </a:bodyPr>
          <a:lstStyle/>
          <a:p>
            <a:pPr lvl="0" algn="just"/>
            <a:r>
              <a:rPr lang="en-US" dirty="0"/>
              <a:t>Trade-offs involve balancing different factors when designing or choosing algorithms</a:t>
            </a:r>
          </a:p>
          <a:p>
            <a:pPr lvl="0" algn="just"/>
            <a:r>
              <a:rPr lang="en-US" dirty="0"/>
              <a:t>Important for optimizing overall performance based on specific needs</a:t>
            </a:r>
          </a:p>
        </p:txBody>
      </p:sp>
      <p:pic>
        <p:nvPicPr>
          <p:cNvPr id="6" name="Picture 5">
            <a:extLst>
              <a:ext uri="{FF2B5EF4-FFF2-40B4-BE49-F238E27FC236}">
                <a16:creationId xmlns:a16="http://schemas.microsoft.com/office/drawing/2014/main" id="{4707BA9B-F591-8966-CF76-3C26CE866DC9}"/>
              </a:ext>
            </a:extLst>
          </p:cNvPr>
          <p:cNvPicPr>
            <a:picLocks noChangeAspect="1"/>
          </p:cNvPicPr>
          <p:nvPr/>
        </p:nvPicPr>
        <p:blipFill>
          <a:blip r:embed="rId2"/>
          <a:srcRect l="26788" r="6764" b="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452779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91079" y="307796"/>
            <a:ext cx="5377923" cy="938322"/>
          </a:xfrm>
        </p:spPr>
        <p:txBody>
          <a:bodyPr>
            <a:normAutofit/>
          </a:bodyPr>
          <a:lstStyle/>
          <a:p>
            <a:r>
              <a:rPr lang="en-US" dirty="0"/>
              <a:t>Types of Trade-offs</a:t>
            </a:r>
          </a:p>
        </p:txBody>
      </p:sp>
      <p:sp>
        <p:nvSpPr>
          <p:cNvPr id="45" name="Right Triangle 4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p:cNvSpPr>
            <a:spLocks noGrp="1"/>
          </p:cNvSpPr>
          <p:nvPr>
            <p:ph idx="1"/>
          </p:nvPr>
        </p:nvSpPr>
        <p:spPr>
          <a:xfrm>
            <a:off x="691079" y="1972070"/>
            <a:ext cx="5425704" cy="4159977"/>
          </a:xfrm>
        </p:spPr>
        <p:txBody>
          <a:bodyPr>
            <a:normAutofit/>
          </a:bodyPr>
          <a:lstStyle/>
          <a:p>
            <a:pPr lvl="0"/>
            <a:r>
              <a:rPr lang="en-US" sz="2800" b="1" dirty="0"/>
              <a:t>Time vs. space</a:t>
            </a:r>
            <a:r>
              <a:rPr lang="en-US" sz="2800" dirty="0"/>
              <a:t>: Faster algorithms may use more memory</a:t>
            </a:r>
          </a:p>
          <a:p>
            <a:pPr lvl="0"/>
            <a:r>
              <a:rPr lang="en-US" sz="2800" b="1" dirty="0"/>
              <a:t>Accuracy vs. efficiency</a:t>
            </a:r>
            <a:r>
              <a:rPr lang="en-US" sz="2800" dirty="0"/>
              <a:t>: More accurate solutions may be less efficient</a:t>
            </a:r>
          </a:p>
        </p:txBody>
      </p:sp>
      <p:pic>
        <p:nvPicPr>
          <p:cNvPr id="6" name="Picture 5" descr="Light bulb on yellow background with sketched light beams and cord">
            <a:extLst>
              <a:ext uri="{FF2B5EF4-FFF2-40B4-BE49-F238E27FC236}">
                <a16:creationId xmlns:a16="http://schemas.microsoft.com/office/drawing/2014/main" id="{377692E6-C64A-695A-35FE-05E10302CFF0}"/>
              </a:ext>
            </a:extLst>
          </p:cNvPr>
          <p:cNvPicPr>
            <a:picLocks noChangeAspect="1"/>
          </p:cNvPicPr>
          <p:nvPr/>
        </p:nvPicPr>
        <p:blipFill>
          <a:blip r:embed="rId2"/>
          <a:srcRect l="44721" r="2387" b="-4"/>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1005399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24062" y="571501"/>
            <a:ext cx="8001000" cy="521493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764807" y="318882"/>
            <a:ext cx="4927425" cy="1628644"/>
          </a:xfrm>
        </p:spPr>
        <p:txBody>
          <a:bodyPr>
            <a:normAutofit/>
          </a:bodyPr>
          <a:lstStyle/>
          <a:p>
            <a:r>
              <a:rPr lang="en-US" dirty="0"/>
              <a:t>5.2 Balancing Time and Space</a:t>
            </a:r>
          </a:p>
        </p:txBody>
      </p:sp>
      <p:sp>
        <p:nvSpPr>
          <p:cNvPr id="45" name="Right Triangle 4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p:cNvSpPr>
            <a:spLocks noGrp="1"/>
          </p:cNvSpPr>
          <p:nvPr>
            <p:ph idx="1"/>
          </p:nvPr>
        </p:nvSpPr>
        <p:spPr>
          <a:xfrm>
            <a:off x="368445" y="2094692"/>
            <a:ext cx="5937702" cy="4037356"/>
          </a:xfrm>
        </p:spPr>
        <p:txBody>
          <a:bodyPr>
            <a:normAutofit/>
          </a:bodyPr>
          <a:lstStyle/>
          <a:p>
            <a:pPr lvl="0" algn="just">
              <a:lnSpc>
                <a:spcPct val="100000"/>
              </a:lnSpc>
            </a:pPr>
            <a:r>
              <a:rPr lang="en-US" dirty="0"/>
              <a:t>Identify the critical </a:t>
            </a:r>
            <a:r>
              <a:rPr lang="en-US" b="1" dirty="0"/>
              <a:t>resource</a:t>
            </a:r>
            <a:r>
              <a:rPr lang="en-US" dirty="0"/>
              <a:t> based on the problem requirements</a:t>
            </a:r>
          </a:p>
          <a:p>
            <a:pPr lvl="0" algn="just">
              <a:lnSpc>
                <a:spcPct val="100000"/>
              </a:lnSpc>
            </a:pPr>
            <a:r>
              <a:rPr lang="en-US" dirty="0"/>
              <a:t>Use </a:t>
            </a:r>
            <a:r>
              <a:rPr lang="en-US" b="1" dirty="0"/>
              <a:t>efficient data structures </a:t>
            </a:r>
            <a:r>
              <a:rPr lang="en-US" dirty="0"/>
              <a:t>and algorithms to optimize both</a:t>
            </a:r>
          </a:p>
          <a:p>
            <a:pPr lvl="0" algn="just">
              <a:lnSpc>
                <a:spcPct val="100000"/>
              </a:lnSpc>
            </a:pPr>
            <a:r>
              <a:rPr lang="en-US" b="1" dirty="0"/>
              <a:t>Hash Tables</a:t>
            </a:r>
            <a:r>
              <a:rPr lang="en-US" dirty="0"/>
              <a:t>: Use more memory for faster lookup times</a:t>
            </a:r>
          </a:p>
          <a:p>
            <a:pPr lvl="0" algn="just">
              <a:lnSpc>
                <a:spcPct val="100000"/>
              </a:lnSpc>
            </a:pPr>
            <a:r>
              <a:rPr lang="en-US" dirty="0"/>
              <a:t>Compression Algorithms: Use more time to </a:t>
            </a:r>
            <a:r>
              <a:rPr lang="en-US" b="1" dirty="0"/>
              <a:t>reduce memory usage</a:t>
            </a:r>
          </a:p>
          <a:p>
            <a:pPr lvl="0" algn="just">
              <a:lnSpc>
                <a:spcPct val="100000"/>
              </a:lnSpc>
            </a:pPr>
            <a:r>
              <a:rPr lang="en-US" dirty="0"/>
              <a:t>Consider the environment</a:t>
            </a:r>
          </a:p>
          <a:p>
            <a:pPr lvl="0" algn="just">
              <a:lnSpc>
                <a:spcPct val="100000"/>
              </a:lnSpc>
            </a:pPr>
            <a:r>
              <a:rPr lang="en-US" dirty="0"/>
              <a:t>Weigh the pros and cons of each approach</a:t>
            </a:r>
          </a:p>
        </p:txBody>
      </p:sp>
      <p:pic>
        <p:nvPicPr>
          <p:cNvPr id="6" name="Picture 5">
            <a:extLst>
              <a:ext uri="{FF2B5EF4-FFF2-40B4-BE49-F238E27FC236}">
                <a16:creationId xmlns:a16="http://schemas.microsoft.com/office/drawing/2014/main" id="{C9E245F0-A8C5-079D-105F-D700F8DB3BC3}"/>
              </a:ext>
            </a:extLst>
          </p:cNvPr>
          <p:cNvPicPr>
            <a:picLocks noChangeAspect="1"/>
          </p:cNvPicPr>
          <p:nvPr/>
        </p:nvPicPr>
        <p:blipFill>
          <a:blip r:embed="rId2"/>
          <a:srcRect l="8880" r="42765" b="3"/>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2666398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91079" y="725952"/>
            <a:ext cx="4927425" cy="1560048"/>
          </a:xfrm>
        </p:spPr>
        <p:txBody>
          <a:bodyPr>
            <a:normAutofit/>
          </a:bodyPr>
          <a:lstStyle/>
          <a:p>
            <a:r>
              <a:rPr lang="en-US" dirty="0"/>
              <a:t>5.3 Real-World Trade-offs</a:t>
            </a:r>
          </a:p>
        </p:txBody>
      </p:sp>
      <p:sp>
        <p:nvSpPr>
          <p:cNvPr id="45" name="Right Triangle 4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p:cNvSpPr>
            <a:spLocks noGrp="1"/>
          </p:cNvSpPr>
          <p:nvPr>
            <p:ph idx="1"/>
          </p:nvPr>
        </p:nvSpPr>
        <p:spPr>
          <a:xfrm>
            <a:off x="691079" y="2886116"/>
            <a:ext cx="4927425" cy="3245931"/>
          </a:xfrm>
        </p:spPr>
        <p:txBody>
          <a:bodyPr>
            <a:normAutofit/>
          </a:bodyPr>
          <a:lstStyle/>
          <a:p>
            <a:pPr lvl="0" algn="just"/>
            <a:r>
              <a:rPr lang="en-US" dirty="0"/>
              <a:t>Sorting Large Datasets: Choosing between QuickSort and MergeSort based on available memory</a:t>
            </a:r>
          </a:p>
          <a:p>
            <a:pPr lvl="0" algn="just"/>
            <a:r>
              <a:rPr lang="en-US" dirty="0"/>
              <a:t>Web Search Engines: Balancing indexing speed and search accuracy</a:t>
            </a:r>
          </a:p>
        </p:txBody>
      </p:sp>
      <p:pic>
        <p:nvPicPr>
          <p:cNvPr id="6" name="Picture 5" descr="Illuminated server room panel">
            <a:extLst>
              <a:ext uri="{FF2B5EF4-FFF2-40B4-BE49-F238E27FC236}">
                <a16:creationId xmlns:a16="http://schemas.microsoft.com/office/drawing/2014/main" id="{2C7A4CAB-6D76-1B4A-A8F4-E81C0AD8C379}"/>
              </a:ext>
            </a:extLst>
          </p:cNvPr>
          <p:cNvPicPr>
            <a:picLocks noChangeAspect="1"/>
          </p:cNvPicPr>
          <p:nvPr/>
        </p:nvPicPr>
        <p:blipFill>
          <a:blip r:embed="rId2"/>
          <a:srcRect l="14498" r="28201" b="-5"/>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1900931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4EC5668-03E9-9AE4-8DFA-B154FC955806}"/>
              </a:ext>
            </a:extLst>
          </p:cNvPr>
          <p:cNvGraphicFramePr>
            <a:graphicFrameLocks noGrp="1"/>
          </p:cNvGraphicFramePr>
          <p:nvPr>
            <p:ph idx="1"/>
            <p:extLst>
              <p:ext uri="{D42A27DB-BD31-4B8C-83A1-F6EECF244321}">
                <p14:modId xmlns:p14="http://schemas.microsoft.com/office/powerpoint/2010/main" val="881245677"/>
              </p:ext>
            </p:extLst>
          </p:nvPr>
        </p:nvGraphicFramePr>
        <p:xfrm>
          <a:off x="1188035" y="1643270"/>
          <a:ext cx="9585981" cy="4068520"/>
        </p:xfrm>
        <a:graphic>
          <a:graphicData uri="http://schemas.openxmlformats.org/drawingml/2006/table">
            <a:tbl>
              <a:tblPr>
                <a:tableStyleId>{0505E3EF-67EA-436B-97B2-0124C06EBD24}</a:tableStyleId>
              </a:tblPr>
              <a:tblGrid>
                <a:gridCol w="3195327">
                  <a:extLst>
                    <a:ext uri="{9D8B030D-6E8A-4147-A177-3AD203B41FA5}">
                      <a16:colId xmlns:a16="http://schemas.microsoft.com/office/drawing/2014/main" val="3877471847"/>
                    </a:ext>
                  </a:extLst>
                </a:gridCol>
                <a:gridCol w="3195327">
                  <a:extLst>
                    <a:ext uri="{9D8B030D-6E8A-4147-A177-3AD203B41FA5}">
                      <a16:colId xmlns:a16="http://schemas.microsoft.com/office/drawing/2014/main" val="2859743738"/>
                    </a:ext>
                  </a:extLst>
                </a:gridCol>
                <a:gridCol w="3195327">
                  <a:extLst>
                    <a:ext uri="{9D8B030D-6E8A-4147-A177-3AD203B41FA5}">
                      <a16:colId xmlns:a16="http://schemas.microsoft.com/office/drawing/2014/main" val="4213994876"/>
                    </a:ext>
                  </a:extLst>
                </a:gridCol>
              </a:tblGrid>
              <a:tr h="254473">
                <a:tc>
                  <a:txBody>
                    <a:bodyPr/>
                    <a:lstStyle/>
                    <a:p>
                      <a:pPr algn="ctr" fontAlgn="base"/>
                      <a:r>
                        <a:rPr lang="en-IN" sz="1600" b="1" dirty="0">
                          <a:effectLst/>
                        </a:rPr>
                        <a:t>Basis for comparison</a:t>
                      </a:r>
                    </a:p>
                  </a:txBody>
                  <a:tcPr marL="18361" marR="18361" marT="22952" marB="22952" anchor="ctr"/>
                </a:tc>
                <a:tc>
                  <a:txBody>
                    <a:bodyPr/>
                    <a:lstStyle/>
                    <a:p>
                      <a:pPr algn="ctr" fontAlgn="base"/>
                      <a:r>
                        <a:rPr lang="en-IN" sz="1600" b="1">
                          <a:effectLst/>
                        </a:rPr>
                        <a:t>Quick Sort</a:t>
                      </a:r>
                    </a:p>
                  </a:txBody>
                  <a:tcPr marL="22952" marR="22952" marT="22952" marB="22952" anchor="ctr"/>
                </a:tc>
                <a:tc>
                  <a:txBody>
                    <a:bodyPr/>
                    <a:lstStyle/>
                    <a:p>
                      <a:pPr algn="ctr" fontAlgn="base"/>
                      <a:r>
                        <a:rPr lang="en-IN" sz="1600" b="1">
                          <a:effectLst/>
                        </a:rPr>
                        <a:t>Merge Sort</a:t>
                      </a:r>
                    </a:p>
                  </a:txBody>
                  <a:tcPr marL="22952" marR="22952" marT="22952" marB="22952" anchor="ctr"/>
                </a:tc>
                <a:extLst>
                  <a:ext uri="{0D108BD9-81ED-4DB2-BD59-A6C34878D82A}">
                    <a16:rowId xmlns:a16="http://schemas.microsoft.com/office/drawing/2014/main" val="2822873057"/>
                  </a:ext>
                </a:extLst>
              </a:tr>
              <a:tr h="658392">
                <a:tc>
                  <a:txBody>
                    <a:bodyPr/>
                    <a:lstStyle/>
                    <a:p>
                      <a:pPr algn="l" fontAlgn="ctr"/>
                      <a:r>
                        <a:rPr lang="en-US" sz="1400" b="0" dirty="0">
                          <a:effectLst/>
                        </a:rPr>
                        <a:t>The partition of elements in the array</a:t>
                      </a:r>
                    </a:p>
                  </a:txBody>
                  <a:tcPr marL="22952" marR="22952" marT="32132" marB="32132" anchor="ctr"/>
                </a:tc>
                <a:tc>
                  <a:txBody>
                    <a:bodyPr/>
                    <a:lstStyle/>
                    <a:p>
                      <a:pPr algn="l" fontAlgn="ctr"/>
                      <a:r>
                        <a:rPr lang="en-US" sz="1400" b="0">
                          <a:effectLst/>
                        </a:rPr>
                        <a:t>The splitting of a array of elements is in any ratio, not necessarily divided into half.</a:t>
                      </a:r>
                    </a:p>
                  </a:txBody>
                  <a:tcPr marL="22952" marR="22952" marT="32132" marB="32132" anchor="ctr"/>
                </a:tc>
                <a:tc>
                  <a:txBody>
                    <a:bodyPr/>
                    <a:lstStyle/>
                    <a:p>
                      <a:pPr algn="l" fontAlgn="ctr"/>
                      <a:r>
                        <a:rPr lang="en-US" sz="1400" b="0">
                          <a:effectLst/>
                        </a:rPr>
                        <a:t>In the merge sort, the array is parted into just 2 halves (i.e. n/2).</a:t>
                      </a:r>
                    </a:p>
                  </a:txBody>
                  <a:tcPr marL="22952" marR="22952" marT="32132" marB="32132" anchor="ctr"/>
                </a:tc>
                <a:extLst>
                  <a:ext uri="{0D108BD9-81ED-4DB2-BD59-A6C34878D82A}">
                    <a16:rowId xmlns:a16="http://schemas.microsoft.com/office/drawing/2014/main" val="1977445028"/>
                  </a:ext>
                </a:extLst>
              </a:tr>
              <a:tr h="260290">
                <a:tc>
                  <a:txBody>
                    <a:bodyPr/>
                    <a:lstStyle/>
                    <a:p>
                      <a:pPr algn="l" fontAlgn="ctr"/>
                      <a:r>
                        <a:rPr lang="en-IN" sz="1400" b="1" dirty="0">
                          <a:effectLst/>
                        </a:rPr>
                        <a:t>Worst case complexity</a:t>
                      </a:r>
                    </a:p>
                  </a:txBody>
                  <a:tcPr marL="22952" marR="22952" marT="32132" marB="32132" anchor="ctr"/>
                </a:tc>
                <a:tc>
                  <a:txBody>
                    <a:bodyPr/>
                    <a:lstStyle/>
                    <a:p>
                      <a:pPr algn="l" fontAlgn="ctr"/>
                      <a:r>
                        <a:rPr lang="en-IN" sz="1400" b="1" dirty="0">
                          <a:effectLst/>
                        </a:rPr>
                        <a:t>O(n^2)</a:t>
                      </a:r>
                    </a:p>
                  </a:txBody>
                  <a:tcPr marL="22952" marR="22952" marT="32132" marB="32132" anchor="ctr"/>
                </a:tc>
                <a:tc>
                  <a:txBody>
                    <a:bodyPr/>
                    <a:lstStyle/>
                    <a:p>
                      <a:pPr algn="l" fontAlgn="ctr"/>
                      <a:r>
                        <a:rPr lang="en-IN" sz="1400" b="1" dirty="0">
                          <a:effectLst/>
                        </a:rPr>
                        <a:t>O(</a:t>
                      </a:r>
                      <a:r>
                        <a:rPr lang="en-IN" sz="1400" b="1" dirty="0" err="1">
                          <a:effectLst/>
                        </a:rPr>
                        <a:t>nlogn</a:t>
                      </a:r>
                      <a:r>
                        <a:rPr lang="en-IN" sz="1400" b="1" dirty="0">
                          <a:effectLst/>
                        </a:rPr>
                        <a:t>)</a:t>
                      </a:r>
                    </a:p>
                  </a:txBody>
                  <a:tcPr marL="22952" marR="22952" marT="32132" marB="32132" anchor="ctr"/>
                </a:tc>
                <a:extLst>
                  <a:ext uri="{0D108BD9-81ED-4DB2-BD59-A6C34878D82A}">
                    <a16:rowId xmlns:a16="http://schemas.microsoft.com/office/drawing/2014/main" val="2670958903"/>
                  </a:ext>
                </a:extLst>
              </a:tr>
              <a:tr h="260290">
                <a:tc>
                  <a:txBody>
                    <a:bodyPr/>
                    <a:lstStyle/>
                    <a:p>
                      <a:pPr algn="l" fontAlgn="ctr"/>
                      <a:r>
                        <a:rPr lang="en-IN" sz="1400" b="0" dirty="0">
                          <a:effectLst/>
                        </a:rPr>
                        <a:t>Works well on</a:t>
                      </a:r>
                    </a:p>
                  </a:txBody>
                  <a:tcPr marL="22952" marR="22952" marT="32132" marB="32132" anchor="ctr"/>
                </a:tc>
                <a:tc>
                  <a:txBody>
                    <a:bodyPr/>
                    <a:lstStyle/>
                    <a:p>
                      <a:pPr algn="l" fontAlgn="ctr"/>
                      <a:r>
                        <a:rPr lang="en-US" sz="1400" b="0" dirty="0">
                          <a:effectLst/>
                        </a:rPr>
                        <a:t>It works well on smaller array</a:t>
                      </a:r>
                    </a:p>
                  </a:txBody>
                  <a:tcPr marL="22952" marR="22952" marT="32132" marB="32132" anchor="ctr"/>
                </a:tc>
                <a:tc>
                  <a:txBody>
                    <a:bodyPr/>
                    <a:lstStyle/>
                    <a:p>
                      <a:pPr algn="l" fontAlgn="ctr"/>
                      <a:r>
                        <a:rPr lang="en-US" sz="1400" b="0">
                          <a:effectLst/>
                        </a:rPr>
                        <a:t>It operates fine on any size of array</a:t>
                      </a:r>
                    </a:p>
                  </a:txBody>
                  <a:tcPr marL="22952" marR="22952" marT="32132" marB="32132" anchor="ctr"/>
                </a:tc>
                <a:extLst>
                  <a:ext uri="{0D108BD9-81ED-4DB2-BD59-A6C34878D82A}">
                    <a16:rowId xmlns:a16="http://schemas.microsoft.com/office/drawing/2014/main" val="1253226614"/>
                  </a:ext>
                </a:extLst>
              </a:tr>
              <a:tr h="260290">
                <a:tc>
                  <a:txBody>
                    <a:bodyPr/>
                    <a:lstStyle/>
                    <a:p>
                      <a:pPr algn="l" fontAlgn="ctr"/>
                      <a:r>
                        <a:rPr lang="en-IN" sz="1400" b="1" dirty="0">
                          <a:effectLst/>
                        </a:rPr>
                        <a:t>Additional storage space requirement</a:t>
                      </a:r>
                    </a:p>
                  </a:txBody>
                  <a:tcPr marL="22952" marR="22952" marT="32132" marB="32132" anchor="ctr"/>
                </a:tc>
                <a:tc>
                  <a:txBody>
                    <a:bodyPr/>
                    <a:lstStyle/>
                    <a:p>
                      <a:pPr algn="l" fontAlgn="ctr"/>
                      <a:r>
                        <a:rPr lang="en-IN" sz="1400" b="1" dirty="0">
                          <a:effectLst/>
                        </a:rPr>
                        <a:t>Less(In-place)</a:t>
                      </a:r>
                    </a:p>
                  </a:txBody>
                  <a:tcPr marL="22952" marR="22952" marT="32132" marB="32132" anchor="ctr"/>
                </a:tc>
                <a:tc>
                  <a:txBody>
                    <a:bodyPr/>
                    <a:lstStyle/>
                    <a:p>
                      <a:pPr algn="l" fontAlgn="ctr"/>
                      <a:r>
                        <a:rPr lang="en-IN" sz="1400" b="1" dirty="0">
                          <a:effectLst/>
                        </a:rPr>
                        <a:t>More(not In-place)</a:t>
                      </a:r>
                    </a:p>
                  </a:txBody>
                  <a:tcPr marL="22952" marR="22952" marT="32132" marB="32132" anchor="ctr"/>
                </a:tc>
                <a:extLst>
                  <a:ext uri="{0D108BD9-81ED-4DB2-BD59-A6C34878D82A}">
                    <a16:rowId xmlns:a16="http://schemas.microsoft.com/office/drawing/2014/main" val="3387413454"/>
                  </a:ext>
                </a:extLst>
              </a:tr>
              <a:tr h="260290">
                <a:tc>
                  <a:txBody>
                    <a:bodyPr/>
                    <a:lstStyle/>
                    <a:p>
                      <a:pPr algn="l" fontAlgn="ctr"/>
                      <a:r>
                        <a:rPr lang="en-IN" sz="1400" b="0">
                          <a:effectLst/>
                        </a:rPr>
                        <a:t>Efficiency</a:t>
                      </a:r>
                    </a:p>
                  </a:txBody>
                  <a:tcPr marL="22952" marR="22952" marT="32132" marB="32132" anchor="ctr"/>
                </a:tc>
                <a:tc>
                  <a:txBody>
                    <a:bodyPr/>
                    <a:lstStyle/>
                    <a:p>
                      <a:pPr algn="l" fontAlgn="ctr"/>
                      <a:r>
                        <a:rPr lang="en-IN" sz="1400" b="0" dirty="0">
                          <a:effectLst/>
                        </a:rPr>
                        <a:t>Inefficient for larger arrays</a:t>
                      </a:r>
                    </a:p>
                  </a:txBody>
                  <a:tcPr marL="22952" marR="22952" marT="32132" marB="32132" anchor="ctr"/>
                </a:tc>
                <a:tc>
                  <a:txBody>
                    <a:bodyPr/>
                    <a:lstStyle/>
                    <a:p>
                      <a:pPr algn="l" fontAlgn="ctr"/>
                      <a:r>
                        <a:rPr lang="en-IN" sz="1400" b="0">
                          <a:effectLst/>
                        </a:rPr>
                        <a:t>More efficient</a:t>
                      </a:r>
                    </a:p>
                  </a:txBody>
                  <a:tcPr marL="22952" marR="22952" marT="32132" marB="32132" anchor="ctr"/>
                </a:tc>
                <a:extLst>
                  <a:ext uri="{0D108BD9-81ED-4DB2-BD59-A6C34878D82A}">
                    <a16:rowId xmlns:a16="http://schemas.microsoft.com/office/drawing/2014/main" val="2474519460"/>
                  </a:ext>
                </a:extLst>
              </a:tr>
              <a:tr h="260290">
                <a:tc>
                  <a:txBody>
                    <a:bodyPr/>
                    <a:lstStyle/>
                    <a:p>
                      <a:pPr algn="l" fontAlgn="ctr"/>
                      <a:r>
                        <a:rPr lang="en-IN" sz="1400" b="1" dirty="0">
                          <a:effectLst/>
                        </a:rPr>
                        <a:t>Stability</a:t>
                      </a:r>
                    </a:p>
                  </a:txBody>
                  <a:tcPr marL="22952" marR="22952" marT="32132" marB="32132" anchor="ctr"/>
                </a:tc>
                <a:tc>
                  <a:txBody>
                    <a:bodyPr/>
                    <a:lstStyle/>
                    <a:p>
                      <a:pPr algn="l" fontAlgn="ctr"/>
                      <a:r>
                        <a:rPr lang="en-IN" sz="1400" b="1" dirty="0">
                          <a:effectLst/>
                        </a:rPr>
                        <a:t>Not Stable</a:t>
                      </a:r>
                    </a:p>
                  </a:txBody>
                  <a:tcPr marL="22952" marR="22952" marT="32132" marB="32132" anchor="ctr"/>
                </a:tc>
                <a:tc>
                  <a:txBody>
                    <a:bodyPr/>
                    <a:lstStyle/>
                    <a:p>
                      <a:pPr algn="l" fontAlgn="ctr"/>
                      <a:r>
                        <a:rPr lang="en-IN" sz="1400" b="1" dirty="0">
                          <a:effectLst/>
                        </a:rPr>
                        <a:t>Stable</a:t>
                      </a:r>
                    </a:p>
                  </a:txBody>
                  <a:tcPr marL="22952" marR="22952" marT="32132" marB="32132" anchor="ctr"/>
                </a:tc>
                <a:extLst>
                  <a:ext uri="{0D108BD9-81ED-4DB2-BD59-A6C34878D82A}">
                    <a16:rowId xmlns:a16="http://schemas.microsoft.com/office/drawing/2014/main" val="2927820979"/>
                  </a:ext>
                </a:extLst>
              </a:tr>
              <a:tr h="260290">
                <a:tc>
                  <a:txBody>
                    <a:bodyPr/>
                    <a:lstStyle/>
                    <a:p>
                      <a:pPr algn="l" fontAlgn="ctr"/>
                      <a:r>
                        <a:rPr lang="en-IN" sz="1400" b="0" dirty="0">
                          <a:effectLst/>
                        </a:rPr>
                        <a:t>Preferred for</a:t>
                      </a:r>
                    </a:p>
                  </a:txBody>
                  <a:tcPr marL="22952" marR="22952" marT="32132" marB="32132" anchor="ctr"/>
                </a:tc>
                <a:tc>
                  <a:txBody>
                    <a:bodyPr/>
                    <a:lstStyle/>
                    <a:p>
                      <a:pPr algn="l" fontAlgn="ctr"/>
                      <a:r>
                        <a:rPr lang="en-IN" sz="1400" b="0" dirty="0">
                          <a:effectLst/>
                        </a:rPr>
                        <a:t>for Arrays</a:t>
                      </a:r>
                    </a:p>
                  </a:txBody>
                  <a:tcPr marL="22952" marR="22952" marT="32132" marB="32132" anchor="ctr"/>
                </a:tc>
                <a:tc>
                  <a:txBody>
                    <a:bodyPr/>
                    <a:lstStyle/>
                    <a:p>
                      <a:pPr algn="l" fontAlgn="ctr"/>
                      <a:r>
                        <a:rPr lang="en-IN" sz="1400" b="0" dirty="0">
                          <a:effectLst/>
                        </a:rPr>
                        <a:t>for Linked Lists</a:t>
                      </a:r>
                    </a:p>
                  </a:txBody>
                  <a:tcPr marL="22952" marR="22952" marT="32132" marB="32132" anchor="ctr"/>
                </a:tc>
                <a:extLst>
                  <a:ext uri="{0D108BD9-81ED-4DB2-BD59-A6C34878D82A}">
                    <a16:rowId xmlns:a16="http://schemas.microsoft.com/office/drawing/2014/main" val="1987778663"/>
                  </a:ext>
                </a:extLst>
              </a:tr>
              <a:tr h="566513">
                <a:tc>
                  <a:txBody>
                    <a:bodyPr/>
                    <a:lstStyle/>
                    <a:p>
                      <a:pPr algn="l" fontAlgn="ctr"/>
                      <a:r>
                        <a:rPr lang="en-IN" sz="1400" b="0">
                          <a:effectLst/>
                        </a:rPr>
                        <a:t>Major work </a:t>
                      </a:r>
                    </a:p>
                  </a:txBody>
                  <a:tcPr marL="22952" marR="22952" marT="32132" marB="32132" anchor="ctr"/>
                </a:tc>
                <a:tc>
                  <a:txBody>
                    <a:bodyPr/>
                    <a:lstStyle/>
                    <a:p>
                      <a:pPr algn="l" fontAlgn="ctr"/>
                      <a:r>
                        <a:rPr lang="en-US" sz="1400" b="0">
                          <a:effectLst/>
                        </a:rPr>
                        <a:t>The major work is to partition the array into two sub-arrays before sorting them recursively.</a:t>
                      </a:r>
                    </a:p>
                  </a:txBody>
                  <a:tcPr marL="22952" marR="22952" marT="32132" marB="32132" anchor="ctr"/>
                </a:tc>
                <a:tc>
                  <a:txBody>
                    <a:bodyPr/>
                    <a:lstStyle/>
                    <a:p>
                      <a:pPr algn="l" fontAlgn="ctr"/>
                      <a:r>
                        <a:rPr lang="en-US" sz="1400" b="0" dirty="0">
                          <a:effectLst/>
                        </a:rPr>
                        <a:t>Major work is to combine the two sub-arrays after sorting them recursively.</a:t>
                      </a:r>
                    </a:p>
                  </a:txBody>
                  <a:tcPr marL="22952" marR="22952" marT="32132" marB="32132" anchor="ctr"/>
                </a:tc>
                <a:extLst>
                  <a:ext uri="{0D108BD9-81ED-4DB2-BD59-A6C34878D82A}">
                    <a16:rowId xmlns:a16="http://schemas.microsoft.com/office/drawing/2014/main" val="204120301"/>
                  </a:ext>
                </a:extLst>
              </a:tr>
              <a:tr h="566513">
                <a:tc>
                  <a:txBody>
                    <a:bodyPr/>
                    <a:lstStyle/>
                    <a:p>
                      <a:pPr algn="l" fontAlgn="ctr"/>
                      <a:r>
                        <a:rPr lang="en-IN" sz="1400" b="0">
                          <a:effectLst/>
                        </a:rPr>
                        <a:t>Space </a:t>
                      </a:r>
                    </a:p>
                  </a:txBody>
                  <a:tcPr marL="22952" marR="22952" marT="32132" marB="32132" anchor="ctr"/>
                </a:tc>
                <a:tc>
                  <a:txBody>
                    <a:bodyPr/>
                    <a:lstStyle/>
                    <a:p>
                      <a:pPr algn="l" fontAlgn="ctr"/>
                      <a:r>
                        <a:rPr lang="en-US" sz="1400" b="0" dirty="0">
                          <a:effectLst/>
                        </a:rPr>
                        <a:t>Quicksort does not require additional array space.</a:t>
                      </a:r>
                    </a:p>
                  </a:txBody>
                  <a:tcPr marL="22952" marR="22952" marT="32132" marB="32132" anchor="ctr"/>
                </a:tc>
                <a:tc>
                  <a:txBody>
                    <a:bodyPr/>
                    <a:lstStyle/>
                    <a:p>
                      <a:pPr algn="l" fontAlgn="ctr"/>
                      <a:r>
                        <a:rPr lang="en-US" sz="1400" b="0" dirty="0">
                          <a:effectLst/>
                        </a:rPr>
                        <a:t>For merging of sorted sub-arrays, it needs a  temporary array with the size equal to the number of input elements.</a:t>
                      </a:r>
                    </a:p>
                  </a:txBody>
                  <a:tcPr marL="22952" marR="22952" marT="32132" marB="32132" anchor="ctr"/>
                </a:tc>
                <a:extLst>
                  <a:ext uri="{0D108BD9-81ED-4DB2-BD59-A6C34878D82A}">
                    <a16:rowId xmlns:a16="http://schemas.microsoft.com/office/drawing/2014/main" val="2977884484"/>
                  </a:ext>
                </a:extLst>
              </a:tr>
            </a:tbl>
          </a:graphicData>
        </a:graphic>
      </p:graphicFrame>
    </p:spTree>
    <p:extLst>
      <p:ext uri="{BB962C8B-B14F-4D97-AF65-F5344CB8AC3E}">
        <p14:creationId xmlns:p14="http://schemas.microsoft.com/office/powerpoint/2010/main" val="1672417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691079" y="725952"/>
            <a:ext cx="4927425" cy="1063048"/>
          </a:xfrm>
        </p:spPr>
        <p:txBody>
          <a:bodyPr>
            <a:normAutofit/>
          </a:bodyPr>
          <a:lstStyle/>
          <a:p>
            <a:r>
              <a:rPr lang="en-US" dirty="0"/>
              <a:t>Industry Practices</a:t>
            </a:r>
          </a:p>
        </p:txBody>
      </p:sp>
      <p:sp>
        <p:nvSpPr>
          <p:cNvPr id="45" name="Right Triangle 4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p:cNvSpPr>
            <a:spLocks noGrp="1"/>
          </p:cNvSpPr>
          <p:nvPr>
            <p:ph idx="1"/>
          </p:nvPr>
        </p:nvSpPr>
        <p:spPr>
          <a:xfrm>
            <a:off x="691079" y="2886116"/>
            <a:ext cx="4927425" cy="3245931"/>
          </a:xfrm>
        </p:spPr>
        <p:txBody>
          <a:bodyPr>
            <a:normAutofit/>
          </a:bodyPr>
          <a:lstStyle/>
          <a:p>
            <a:pPr lvl="0" algn="just"/>
            <a:r>
              <a:rPr lang="en-US" dirty="0"/>
              <a:t>Use of </a:t>
            </a:r>
            <a:r>
              <a:rPr lang="en-US" b="1" dirty="0"/>
              <a:t>heuristic methods </a:t>
            </a:r>
            <a:r>
              <a:rPr lang="en-US" dirty="0"/>
              <a:t>to find acceptable solutions quickly</a:t>
            </a:r>
          </a:p>
          <a:p>
            <a:pPr lvl="0" algn="just"/>
            <a:r>
              <a:rPr lang="en-US" b="1" dirty="0"/>
              <a:t>Optimization techniques</a:t>
            </a:r>
            <a:r>
              <a:rPr lang="en-US" dirty="0"/>
              <a:t> to balance various performance metrics</a:t>
            </a:r>
          </a:p>
          <a:p>
            <a:pPr lvl="0" algn="just"/>
            <a:r>
              <a:rPr lang="en-US" dirty="0"/>
              <a:t>Essential for </a:t>
            </a:r>
            <a:r>
              <a:rPr lang="en-US" b="1" dirty="0"/>
              <a:t>fine-tuning algorithms </a:t>
            </a:r>
            <a:r>
              <a:rPr lang="en-US" dirty="0"/>
              <a:t>in real-world applications</a:t>
            </a:r>
          </a:p>
          <a:p>
            <a:pPr lvl="0" algn="just"/>
            <a:r>
              <a:rPr lang="en-US" dirty="0"/>
              <a:t>Helps achieve the best possible performance within given constraints</a:t>
            </a:r>
          </a:p>
        </p:txBody>
      </p:sp>
      <p:pic>
        <p:nvPicPr>
          <p:cNvPr id="6" name="Picture 5" descr="Digital financial graph">
            <a:extLst>
              <a:ext uri="{FF2B5EF4-FFF2-40B4-BE49-F238E27FC236}">
                <a16:creationId xmlns:a16="http://schemas.microsoft.com/office/drawing/2014/main" id="{BDF0D9CC-3D64-9237-6839-06332CA6F6FC}"/>
              </a:ext>
            </a:extLst>
          </p:cNvPr>
          <p:cNvPicPr>
            <a:picLocks noChangeAspect="1"/>
          </p:cNvPicPr>
          <p:nvPr/>
        </p:nvPicPr>
        <p:blipFill>
          <a:blip r:embed="rId2"/>
          <a:srcRect l="35074" r="16571" b="3"/>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4209132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cNvSpPr>
            <a:spLocks noGrp="1"/>
          </p:cNvSpPr>
          <p:nvPr>
            <p:ph type="ctrTitle"/>
          </p:nvPr>
        </p:nvSpPr>
        <p:spPr>
          <a:xfrm>
            <a:off x="406345" y="725952"/>
            <a:ext cx="5618231" cy="1557098"/>
          </a:xfrm>
        </p:spPr>
        <p:txBody>
          <a:bodyPr>
            <a:normAutofit/>
          </a:bodyPr>
          <a:lstStyle/>
          <a:p>
            <a:pPr>
              <a:lnSpc>
                <a:spcPct val="90000"/>
              </a:lnSpc>
            </a:pPr>
            <a:r>
              <a:rPr lang="en-US" dirty="0"/>
              <a:t>Suggested Readings and Resources</a:t>
            </a:r>
          </a:p>
        </p:txBody>
      </p:sp>
      <p:sp>
        <p:nvSpPr>
          <p:cNvPr id="45" name="Right Triangle 44">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p:cNvSpPr>
            <a:spLocks noGrp="1"/>
          </p:cNvSpPr>
          <p:nvPr>
            <p:ph idx="1"/>
          </p:nvPr>
        </p:nvSpPr>
        <p:spPr>
          <a:xfrm>
            <a:off x="498550" y="2886116"/>
            <a:ext cx="5618233" cy="3245931"/>
          </a:xfrm>
        </p:spPr>
        <p:txBody>
          <a:bodyPr>
            <a:normAutofit/>
          </a:bodyPr>
          <a:lstStyle/>
          <a:p>
            <a:pPr lvl="0">
              <a:lnSpc>
                <a:spcPct val="100000"/>
              </a:lnSpc>
            </a:pPr>
            <a:r>
              <a:rPr lang="en-US" dirty="0"/>
              <a:t>"Introduction to Algorithms" by Thomas H. Cormen, Charles E. Leiserson, Ronald L. Rivest, and Clifford Stein</a:t>
            </a:r>
          </a:p>
          <a:p>
            <a:pPr lvl="0">
              <a:lnSpc>
                <a:spcPct val="100000"/>
              </a:lnSpc>
            </a:pPr>
            <a:r>
              <a:rPr lang="en-US" dirty="0"/>
              <a:t>"Algorithm Design" by Jon Kleinberg and Éva Tardos</a:t>
            </a:r>
          </a:p>
          <a:p>
            <a:pPr lvl="0">
              <a:lnSpc>
                <a:spcPct val="100000"/>
              </a:lnSpc>
            </a:pPr>
            <a:r>
              <a:rPr lang="en-US" dirty="0"/>
              <a:t>Online platforms: Coursera, edX, Khan Academy</a:t>
            </a:r>
          </a:p>
          <a:p>
            <a:pPr lvl="0">
              <a:lnSpc>
                <a:spcPct val="100000"/>
              </a:lnSpc>
            </a:pPr>
            <a:r>
              <a:rPr lang="en-US" dirty="0"/>
              <a:t>Research papers and case studies for practical insights</a:t>
            </a:r>
          </a:p>
        </p:txBody>
      </p:sp>
      <p:pic>
        <p:nvPicPr>
          <p:cNvPr id="6" name="Picture 5" descr="Abstract blurred public library with bookshelves">
            <a:extLst>
              <a:ext uri="{FF2B5EF4-FFF2-40B4-BE49-F238E27FC236}">
                <a16:creationId xmlns:a16="http://schemas.microsoft.com/office/drawing/2014/main" id="{EEA9CA1B-5B53-1FBA-FBD3-4A139625853D}"/>
              </a:ext>
            </a:extLst>
          </p:cNvPr>
          <p:cNvPicPr>
            <a:picLocks noChangeAspect="1"/>
          </p:cNvPicPr>
          <p:nvPr/>
        </p:nvPicPr>
        <p:blipFill>
          <a:blip r:embed="rId2"/>
          <a:srcRect l="10348" r="32271" b="2"/>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739289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52625" y="642937"/>
            <a:ext cx="8286750" cy="48577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24062" y="642937"/>
            <a:ext cx="7929562" cy="351829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A93DE6-0162-F301-C0D9-99BC22F1FBE8}"/>
              </a:ext>
            </a:extLst>
          </p:cNvPr>
          <p:cNvSpPr txBox="1"/>
          <p:nvPr/>
        </p:nvSpPr>
        <p:spPr>
          <a:xfrm>
            <a:off x="628298" y="1266158"/>
            <a:ext cx="9918155" cy="2800767"/>
          </a:xfrm>
          <a:prstGeom prst="rect">
            <a:avLst/>
          </a:prstGeom>
          <a:noFill/>
        </p:spPr>
        <p:txBody>
          <a:bodyPr wrap="square">
            <a:spAutoFit/>
          </a:bodyPr>
          <a:lstStyle/>
          <a:p>
            <a:pPr algn="just"/>
            <a:r>
              <a:rPr lang="en-US" sz="4400" b="0" i="0" dirty="0">
                <a:effectLst/>
                <a:latin typeface="-apple-system"/>
              </a:rPr>
              <a:t>Behavior is what something does in reaction to external requests and events, but also self-driven innate actions, even without an external stimulus.</a:t>
            </a:r>
            <a:endParaRPr lang="en-IN" sz="4400" dirty="0"/>
          </a:p>
        </p:txBody>
      </p:sp>
      <p:sp>
        <p:nvSpPr>
          <p:cNvPr id="5" name="TextBox 4">
            <a:extLst>
              <a:ext uri="{FF2B5EF4-FFF2-40B4-BE49-F238E27FC236}">
                <a16:creationId xmlns:a16="http://schemas.microsoft.com/office/drawing/2014/main" id="{4B411609-B7F1-9C0E-5DBA-C746A2D76A0C}"/>
              </a:ext>
            </a:extLst>
          </p:cNvPr>
          <p:cNvSpPr txBox="1"/>
          <p:nvPr/>
        </p:nvSpPr>
        <p:spPr>
          <a:xfrm>
            <a:off x="2579112" y="219241"/>
            <a:ext cx="6111894" cy="923330"/>
          </a:xfrm>
          <a:prstGeom prst="rect">
            <a:avLst/>
          </a:prstGeom>
          <a:noFill/>
        </p:spPr>
        <p:txBody>
          <a:bodyPr wrap="square">
            <a:spAutoFit/>
          </a:bodyPr>
          <a:lstStyle/>
          <a:p>
            <a:r>
              <a:rPr lang="en-IN" sz="5400" dirty="0"/>
              <a:t>Behaviour of logic</a:t>
            </a:r>
          </a:p>
        </p:txBody>
      </p:sp>
    </p:spTree>
    <p:extLst>
      <p:ext uri="{BB962C8B-B14F-4D97-AF65-F5344CB8AC3E}">
        <p14:creationId xmlns:p14="http://schemas.microsoft.com/office/powerpoint/2010/main" val="1812886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52625" y="571500"/>
            <a:ext cx="8286750" cy="5429250"/>
          </a:xfrm>
          <a:prstGeom prst="rect">
            <a:avLst/>
          </a:prstGeom>
        </p:spPr>
      </p:pic>
    </p:spTree>
  </p:cSld>
  <p:clrMapOvr>
    <a:masterClrMapping/>
  </p:clrMapOvr>
</p:sld>
</file>

<file path=ppt/theme/theme1.xml><?xml version="1.0" encoding="utf-8"?>
<a:theme xmlns:a="http://schemas.openxmlformats.org/drawingml/2006/main" name="CosineVTI">
  <a:themeElements>
    <a:clrScheme name="AnalogousFromDarkSeedLeftStep">
      <a:dk1>
        <a:srgbClr val="000000"/>
      </a:dk1>
      <a:lt1>
        <a:srgbClr val="FFFFFF"/>
      </a:lt1>
      <a:dk2>
        <a:srgbClr val="1B2C2F"/>
      </a:dk2>
      <a:lt2>
        <a:srgbClr val="F1F3F0"/>
      </a:lt2>
      <a:accent1>
        <a:srgbClr val="C929E7"/>
      </a:accent1>
      <a:accent2>
        <a:srgbClr val="7125D7"/>
      </a:accent2>
      <a:accent3>
        <a:srgbClr val="2E2CE7"/>
      </a:accent3>
      <a:accent4>
        <a:srgbClr val="1765D5"/>
      </a:accent4>
      <a:accent5>
        <a:srgbClr val="27BBDA"/>
      </a:accent5>
      <a:accent6>
        <a:srgbClr val="15C399"/>
      </a:accent6>
      <a:hlink>
        <a:srgbClr val="3F93BF"/>
      </a:hlink>
      <a:folHlink>
        <a:srgbClr val="7F7F7F"/>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1466</TotalTime>
  <Words>1509</Words>
  <Application>Microsoft Office PowerPoint</Application>
  <PresentationFormat>Widescreen</PresentationFormat>
  <Paragraphs>190</Paragraphs>
  <Slides>54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-apple-system</vt:lpstr>
      <vt:lpstr>Arial</vt:lpstr>
      <vt:lpstr>Calibri</vt:lpstr>
      <vt:lpstr>Grandview</vt:lpstr>
      <vt:lpstr>inherit</vt:lpstr>
      <vt:lpstr>Lato</vt:lpstr>
      <vt:lpstr>Wingdings</vt:lpstr>
      <vt:lpstr>CosineVTI</vt:lpstr>
      <vt:lpstr>1. Introduction to Limits and Behaviour of Logic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 Limits of Algorithms / Logic</vt:lpstr>
      <vt:lpstr>Computational Limits and Constraints</vt:lpstr>
      <vt:lpstr>PowerPoint Presentation</vt:lpstr>
      <vt:lpstr>1.3 Behaviour of Logic in Algorithms</vt:lpstr>
      <vt:lpstr>2. Understanding Taxonomy in Worst Case</vt:lpstr>
      <vt:lpstr>PowerPoint Presentation</vt:lpstr>
      <vt:lpstr>PowerPoint Presentation</vt:lpstr>
      <vt:lpstr>PowerPoint Presentation</vt:lpstr>
      <vt:lpstr>2.1 Worst-Case Analysis</vt:lpstr>
      <vt:lpstr>Definition and Importance</vt:lpstr>
      <vt:lpstr>Calculate the complexity </vt:lpstr>
      <vt:lpstr>2.2 Taxonomies of Algorithm Complexity</vt:lpstr>
      <vt:lpstr>Comparing Algorithms</vt:lpstr>
      <vt:lpstr>3. Analysing the Effectiveness and Efficiency of Algorithms</vt:lpstr>
      <vt:lpstr>Theoretical analysis vs Empirical analysis</vt:lpstr>
      <vt:lpstr>3.1 Measuring Algorithm Effectiveness</vt:lpstr>
      <vt:lpstr>Criteria for Evaluation</vt:lpstr>
      <vt:lpstr>3.2 Evaluating Algorithm Efficiency</vt:lpstr>
      <vt:lpstr>3.3 Comparative Analysis</vt:lpstr>
      <vt:lpstr>Real-World Examples</vt:lpstr>
      <vt:lpstr>4. Measuring Time and Space Complexity of Algorithms</vt:lpstr>
      <vt:lpstr>4.1 Time Complexity</vt:lpstr>
      <vt:lpstr>Definition and Significance</vt:lpstr>
      <vt:lpstr>4.2 Space Complexity</vt:lpstr>
      <vt:lpstr>Definition and Importance</vt:lpstr>
      <vt:lpstr>Measuring Space Usage</vt:lpstr>
      <vt:lpstr>4.3 Asymptotic Analysis</vt:lpstr>
      <vt:lpstr>Asymptotic Notation</vt:lpstr>
      <vt:lpstr>Common Pitfalls</vt:lpstr>
      <vt:lpstr>5. Trade-off Concept in Algorithms</vt:lpstr>
      <vt:lpstr>5.1 Introduction to Trade-offs</vt:lpstr>
      <vt:lpstr>Types of Trade-offs</vt:lpstr>
      <vt:lpstr>5.2 Balancing Time and Space</vt:lpstr>
      <vt:lpstr>5.3 Real-World Trade-offs</vt:lpstr>
      <vt:lpstr>PowerPoint Presentation</vt:lpstr>
      <vt:lpstr>Industry Practices</vt:lpstr>
      <vt:lpstr>Suggested Readings and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Aman Singh</cp:lastModifiedBy>
  <cp:revision>23</cp:revision>
  <dcterms:created xsi:type="dcterms:W3CDTF">2024-07-27T04:33:44Z</dcterms:created>
  <dcterms:modified xsi:type="dcterms:W3CDTF">2024-08-02T07:28:10Z</dcterms:modified>
</cp:coreProperties>
</file>